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Poppins" charset="1" panose="00000500000000000000"/>
      <p:regular r:id="rId22"/>
    </p:embeddedFont>
    <p:embeddedFont>
      <p:font typeface="Poppins Bold" charset="1" panose="00000800000000000000"/>
      <p:regular r:id="rId23"/>
    </p:embeddedFont>
    <p:embeddedFont>
      <p:font typeface="Poppins Italics" charset="1" panose="00000500000000000000"/>
      <p:regular r:id="rId24"/>
    </p:embeddedFont>
    <p:embeddedFont>
      <p:font typeface="Poppins Bold Italics" charset="1" panose="00000800000000000000"/>
      <p:regular r:id="rId25"/>
    </p:embeddedFont>
    <p:embeddedFont>
      <p:font typeface="Poppins Thin" charset="1" panose="00000300000000000000"/>
      <p:regular r:id="rId26"/>
    </p:embeddedFont>
    <p:embeddedFont>
      <p:font typeface="Poppins Thin Italics" charset="1" panose="00000300000000000000"/>
      <p:regular r:id="rId27"/>
    </p:embeddedFont>
    <p:embeddedFont>
      <p:font typeface="Poppins Extra-Light" charset="1" panose="00000300000000000000"/>
      <p:regular r:id="rId28"/>
    </p:embeddedFont>
    <p:embeddedFont>
      <p:font typeface="Poppins Extra-Light Italics" charset="1" panose="00000300000000000000"/>
      <p:regular r:id="rId29"/>
    </p:embeddedFont>
    <p:embeddedFont>
      <p:font typeface="Poppins Light" charset="1" panose="00000400000000000000"/>
      <p:regular r:id="rId30"/>
    </p:embeddedFont>
    <p:embeddedFont>
      <p:font typeface="Poppins Light Italics" charset="1" panose="00000400000000000000"/>
      <p:regular r:id="rId31"/>
    </p:embeddedFont>
    <p:embeddedFont>
      <p:font typeface="Poppins Medium" charset="1" panose="00000600000000000000"/>
      <p:regular r:id="rId32"/>
    </p:embeddedFont>
    <p:embeddedFont>
      <p:font typeface="Poppins Medium Italics" charset="1" panose="00000600000000000000"/>
      <p:regular r:id="rId33"/>
    </p:embeddedFont>
    <p:embeddedFont>
      <p:font typeface="Poppins Semi-Bold" charset="1" panose="00000700000000000000"/>
      <p:regular r:id="rId34"/>
    </p:embeddedFont>
    <p:embeddedFont>
      <p:font typeface="Poppins Semi-Bold Italics" charset="1" panose="00000700000000000000"/>
      <p:regular r:id="rId35"/>
    </p:embeddedFont>
    <p:embeddedFont>
      <p:font typeface="Poppins Ultra-Bold" charset="1" panose="00000900000000000000"/>
      <p:regular r:id="rId36"/>
    </p:embeddedFont>
    <p:embeddedFont>
      <p:font typeface="Poppins Ultra-Bold Italics" charset="1" panose="00000900000000000000"/>
      <p:regular r:id="rId37"/>
    </p:embeddedFont>
    <p:embeddedFont>
      <p:font typeface="Poppins Heavy" charset="1" panose="00000A00000000000000"/>
      <p:regular r:id="rId38"/>
    </p:embeddedFont>
    <p:embeddedFont>
      <p:font typeface="Poppins Heavy Italics" charset="1" panose="00000A00000000000000"/>
      <p:regular r:id="rId39"/>
    </p:embeddedFont>
    <p:embeddedFont>
      <p:font typeface="Lato" charset="1" panose="020F0502020204030203"/>
      <p:regular r:id="rId40"/>
    </p:embeddedFont>
    <p:embeddedFont>
      <p:font typeface="Lato Bold" charset="1" panose="020F0502020204030203"/>
      <p:regular r:id="rId41"/>
    </p:embeddedFont>
    <p:embeddedFont>
      <p:font typeface="Lato Italics" charset="1" panose="020F0502020204030203"/>
      <p:regular r:id="rId42"/>
    </p:embeddedFont>
    <p:embeddedFont>
      <p:font typeface="Lato Bold Italics" charset="1" panose="020F0502020204030203"/>
      <p:regular r:id="rId43"/>
    </p:embeddedFont>
    <p:embeddedFont>
      <p:font typeface="Lato Thin" charset="1" panose="020F0502020204030203"/>
      <p:regular r:id="rId44"/>
    </p:embeddedFont>
    <p:embeddedFont>
      <p:font typeface="Lato Thin Italics" charset="1" panose="020F0502020204030203"/>
      <p:regular r:id="rId45"/>
    </p:embeddedFont>
    <p:embeddedFont>
      <p:font typeface="Lato Light" charset="1" panose="020F0502020204030203"/>
      <p:regular r:id="rId46"/>
    </p:embeddedFont>
    <p:embeddedFont>
      <p:font typeface="Lato Light Italics" charset="1" panose="020F0502020204030203"/>
      <p:regular r:id="rId47"/>
    </p:embeddedFont>
    <p:embeddedFont>
      <p:font typeface="Lato Heavy" charset="1" panose="020F0502020204030203"/>
      <p:regular r:id="rId48"/>
    </p:embeddedFont>
    <p:embeddedFont>
      <p:font typeface="Lato Heavy Italics" charset="1" panose="020F05020202040302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https://colab.research.google.com/drive/1Zh49HrOk8yU1mMvOGiEwhFPJIy7DsYO7?usp=sharing" TargetMode="External" Type="http://schemas.openxmlformats.org/officeDocument/2006/relationships/hyperlink"/><Relationship Id="rId4" Target="https://www.canva.com/design/DAFv1YFiLKM/7nk5nuLftw655_gEatl_pw/view?utm_content=DAFv1YFiLKM&amp;utm_campaign=designshare&amp;utm_medium=link&amp;utm_source=publishsharelink&amp;mode=preview"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01" y="1042546"/>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DETAILS</a:t>
            </a:r>
          </a:p>
        </p:txBody>
      </p:sp>
      <p:sp>
        <p:nvSpPr>
          <p:cNvPr name="AutoShape 7" id="7"/>
          <p:cNvSpPr/>
          <p:nvPr/>
        </p:nvSpPr>
        <p:spPr>
          <a:xfrm flipV="true">
            <a:off x="3648362" y="2463800"/>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48322" y="2626712"/>
            <a:ext cx="13610978" cy="6631588"/>
          </a:xfrm>
          <a:prstGeom prst="rect">
            <a:avLst/>
          </a:prstGeom>
        </p:spPr>
        <p:txBody>
          <a:bodyPr anchor="t" rtlCol="false" tIns="0" lIns="0" bIns="0" rIns="0">
            <a:spAutoFit/>
          </a:bodyPr>
          <a:lstStyle/>
          <a:p>
            <a:pPr>
              <a:lnSpc>
                <a:spcPts val="4779"/>
              </a:lnSpc>
            </a:pPr>
            <a:r>
              <a:rPr lang="en-US" sz="3413">
                <a:solidFill>
                  <a:srgbClr val="000000"/>
                </a:solidFill>
                <a:latin typeface="Poppins"/>
              </a:rPr>
              <a:t>Name : Yash Namdev Katkamwar</a:t>
            </a:r>
          </a:p>
          <a:p>
            <a:pPr>
              <a:lnSpc>
                <a:spcPts val="4779"/>
              </a:lnSpc>
            </a:pPr>
            <a:r>
              <a:rPr lang="en-US" sz="3413">
                <a:solidFill>
                  <a:srgbClr val="000000"/>
                </a:solidFill>
                <a:latin typeface="Poppins"/>
              </a:rPr>
              <a:t>SkillsBuild Email Id: katkamwaryash1105@gmail.com</a:t>
            </a:r>
          </a:p>
          <a:p>
            <a:pPr>
              <a:lnSpc>
                <a:spcPts val="4779"/>
              </a:lnSpc>
            </a:pPr>
            <a:r>
              <a:rPr lang="en-US" sz="3413">
                <a:solidFill>
                  <a:srgbClr val="000000"/>
                </a:solidFill>
                <a:latin typeface="Poppins"/>
              </a:rPr>
              <a:t>College: MGM’s College of Engineering, Nanded</a:t>
            </a:r>
          </a:p>
          <a:p>
            <a:pPr>
              <a:lnSpc>
                <a:spcPts val="4779"/>
              </a:lnSpc>
            </a:pPr>
            <a:r>
              <a:rPr lang="en-US" sz="3413">
                <a:solidFill>
                  <a:srgbClr val="000000"/>
                </a:solidFill>
                <a:latin typeface="Poppins"/>
              </a:rPr>
              <a:t>State: Maharastra</a:t>
            </a:r>
          </a:p>
          <a:p>
            <a:pPr>
              <a:lnSpc>
                <a:spcPts val="4779"/>
              </a:lnSpc>
            </a:pPr>
            <a:r>
              <a:rPr lang="en-US" sz="3413">
                <a:solidFill>
                  <a:srgbClr val="000000"/>
                </a:solidFill>
                <a:latin typeface="Poppins"/>
              </a:rPr>
              <a:t>Internship Domain : Artificial Intelligence</a:t>
            </a:r>
          </a:p>
          <a:p>
            <a:pPr>
              <a:lnSpc>
                <a:spcPts val="4779"/>
              </a:lnSpc>
            </a:pPr>
            <a:r>
              <a:rPr lang="en-US" sz="3413">
                <a:solidFill>
                  <a:srgbClr val="000000"/>
                </a:solidFill>
                <a:latin typeface="Poppins"/>
              </a:rPr>
              <a:t>Internship Start &amp; End Date: 11 Aug 2023 to 3 Oct 2023</a:t>
            </a:r>
          </a:p>
          <a:p>
            <a:pPr>
              <a:lnSpc>
                <a:spcPts val="3379"/>
              </a:lnSpc>
            </a:pPr>
          </a:p>
          <a:p>
            <a:pPr>
              <a:lnSpc>
                <a:spcPts val="3379"/>
              </a:lnSpc>
            </a:pPr>
          </a:p>
          <a:p>
            <a:pPr>
              <a:lnSpc>
                <a:spcPts val="3379"/>
              </a:lnSpc>
            </a:pPr>
          </a:p>
          <a:p>
            <a:pPr>
              <a:lnSpc>
                <a:spcPts val="3379"/>
              </a:lnSpc>
            </a:pPr>
          </a:p>
          <a:p>
            <a:pPr>
              <a:lnSpc>
                <a:spcPts val="3379"/>
              </a:lnSpc>
            </a:pPr>
          </a:p>
          <a:p>
            <a:pPr>
              <a:lnSpc>
                <a:spcPts val="3379"/>
              </a:lnSpc>
            </a:pPr>
          </a:p>
          <a:p>
            <a:pPr>
              <a:lnSpc>
                <a:spcPts val="3379"/>
              </a:lnSpc>
              <a:spcBef>
                <a:spcPct val="0"/>
              </a:spcBef>
            </a:pPr>
          </a:p>
        </p:txBody>
      </p:sp>
      <p:sp>
        <p:nvSpPr>
          <p:cNvPr name="Freeform 10" id="10"/>
          <p:cNvSpPr/>
          <p:nvPr/>
        </p:nvSpPr>
        <p:spPr>
          <a:xfrm flipH="false" flipV="false" rot="0">
            <a:off x="14351812" y="6407398"/>
            <a:ext cx="3936188" cy="3879602"/>
          </a:xfrm>
          <a:custGeom>
            <a:avLst/>
            <a:gdLst/>
            <a:ahLst/>
            <a:cxnLst/>
            <a:rect r="r" b="b" t="t" l="l"/>
            <a:pathLst>
              <a:path h="3879602" w="3936188">
                <a:moveTo>
                  <a:pt x="0" y="0"/>
                </a:moveTo>
                <a:lnTo>
                  <a:pt x="3936188" y="0"/>
                </a:lnTo>
                <a:lnTo>
                  <a:pt x="3936188" y="3879602"/>
                </a:lnTo>
                <a:lnTo>
                  <a:pt x="0" y="3879602"/>
                </a:lnTo>
                <a:lnTo>
                  <a:pt x="0" y="0"/>
                </a:lnTo>
                <a:close/>
              </a:path>
            </a:pathLst>
          </a:custGeom>
          <a:blipFill>
            <a:blip r:embed="rId5"/>
            <a:stretch>
              <a:fillRect l="-78122" t="-11025" r="-62492" b="0"/>
            </a:stretch>
          </a:blipFill>
        </p:spPr>
      </p:sp>
      <p:sp>
        <p:nvSpPr>
          <p:cNvPr name="TextBox 11" id="11"/>
          <p:cNvSpPr txBox="true"/>
          <p:nvPr/>
        </p:nvSpPr>
        <p:spPr>
          <a:xfrm rot="0">
            <a:off x="3648322" y="-152400"/>
            <a:ext cx="6439274"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STUDENT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1000"/>
            </a:blip>
            <a:stretch>
              <a:fillRect l="-20312" t="0" r="-20312" b="0"/>
            </a:stretch>
          </a:blipFill>
        </p:spPr>
      </p:sp>
      <p:sp>
        <p:nvSpPr>
          <p:cNvPr name="AutoShape 3" id="3"/>
          <p:cNvSpPr/>
          <p:nvPr/>
        </p:nvSpPr>
        <p:spPr>
          <a:xfrm>
            <a:off x="1028700" y="2156420"/>
            <a:ext cx="26187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259009" y="3018065"/>
            <a:ext cx="15769981" cy="6979694"/>
          </a:xfrm>
          <a:custGeom>
            <a:avLst/>
            <a:gdLst/>
            <a:ahLst/>
            <a:cxnLst/>
            <a:rect r="r" b="b" t="t" l="l"/>
            <a:pathLst>
              <a:path h="6979694" w="15769981">
                <a:moveTo>
                  <a:pt x="0" y="0"/>
                </a:moveTo>
                <a:lnTo>
                  <a:pt x="15769982" y="0"/>
                </a:lnTo>
                <a:lnTo>
                  <a:pt x="15769982" y="6979695"/>
                </a:lnTo>
                <a:lnTo>
                  <a:pt x="0" y="6979695"/>
                </a:lnTo>
                <a:lnTo>
                  <a:pt x="0" y="0"/>
                </a:lnTo>
                <a:close/>
              </a:path>
            </a:pathLst>
          </a:custGeom>
          <a:blipFill>
            <a:blip r:embed="rId3"/>
            <a:stretch>
              <a:fillRect l="0" t="-18114" r="-386" b="-9468"/>
            </a:stretch>
          </a:blipFill>
        </p:spPr>
      </p:sp>
      <p:sp>
        <p:nvSpPr>
          <p:cNvPr name="TextBox 5" id="5"/>
          <p:cNvSpPr txBox="true"/>
          <p:nvPr/>
        </p:nvSpPr>
        <p:spPr>
          <a:xfrm rot="0">
            <a:off x="644851" y="139913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MODELLING</a:t>
            </a:r>
          </a:p>
        </p:txBody>
      </p:sp>
      <p:sp>
        <p:nvSpPr>
          <p:cNvPr name="TextBox 6" id="6"/>
          <p:cNvSpPr txBox="true"/>
          <p:nvPr/>
        </p:nvSpPr>
        <p:spPr>
          <a:xfrm rot="0">
            <a:off x="4361238" y="835041"/>
            <a:ext cx="12898062" cy="1875945"/>
          </a:xfrm>
          <a:prstGeom prst="rect">
            <a:avLst/>
          </a:prstGeom>
        </p:spPr>
        <p:txBody>
          <a:bodyPr anchor="t" rtlCol="false" tIns="0" lIns="0" bIns="0" rIns="0">
            <a:spAutoFit/>
          </a:bodyPr>
          <a:lstStyle/>
          <a:p>
            <a:pPr>
              <a:lnSpc>
                <a:spcPts val="3701"/>
              </a:lnSpc>
              <a:spcBef>
                <a:spcPct val="0"/>
              </a:spcBef>
            </a:pPr>
            <a:r>
              <a:rPr lang="en-US" sz="2643">
                <a:solidFill>
                  <a:srgbClr val="000000"/>
                </a:solidFill>
                <a:latin typeface="Poppins"/>
              </a:rPr>
              <a:t>Multinomial Naive Bayes - The algorithm is a probabilistic learning method that is mostly Used in Natural Language Processing(NLP).The algorithm is based on the Bayes theorem and predicts the tag of a text such as a piece of email or newspaper article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175" y="1028700"/>
            <a:ext cx="17773650" cy="8187954"/>
          </a:xfrm>
          <a:custGeom>
            <a:avLst/>
            <a:gdLst/>
            <a:ahLst/>
            <a:cxnLst/>
            <a:rect r="r" b="b" t="t" l="l"/>
            <a:pathLst>
              <a:path h="8187954" w="17773650">
                <a:moveTo>
                  <a:pt x="0" y="0"/>
                </a:moveTo>
                <a:lnTo>
                  <a:pt x="17773650" y="0"/>
                </a:lnTo>
                <a:lnTo>
                  <a:pt x="17773650" y="8187954"/>
                </a:lnTo>
                <a:lnTo>
                  <a:pt x="0" y="8187954"/>
                </a:lnTo>
                <a:lnTo>
                  <a:pt x="0" y="0"/>
                </a:lnTo>
                <a:close/>
              </a:path>
            </a:pathLst>
          </a:custGeom>
          <a:blipFill>
            <a:blip r:embed="rId2"/>
            <a:stretch>
              <a:fillRect l="0" t="-17148" r="0" b="-495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263" y="2418027"/>
            <a:ext cx="17499474" cy="5450947"/>
          </a:xfrm>
          <a:custGeom>
            <a:avLst/>
            <a:gdLst/>
            <a:ahLst/>
            <a:cxnLst/>
            <a:rect r="r" b="b" t="t" l="l"/>
            <a:pathLst>
              <a:path h="5450947" w="17499474">
                <a:moveTo>
                  <a:pt x="0" y="0"/>
                </a:moveTo>
                <a:lnTo>
                  <a:pt x="17499474" y="0"/>
                </a:lnTo>
                <a:lnTo>
                  <a:pt x="17499474" y="5450946"/>
                </a:lnTo>
                <a:lnTo>
                  <a:pt x="0" y="5450946"/>
                </a:lnTo>
                <a:lnTo>
                  <a:pt x="0" y="0"/>
                </a:lnTo>
                <a:close/>
              </a:path>
            </a:pathLst>
          </a:custGeom>
          <a:blipFill>
            <a:blip r:embed="rId2"/>
            <a:stretch>
              <a:fillRect l="0" t="-27471" r="0" b="-53111"/>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3295" y="597612"/>
            <a:ext cx="15701410" cy="9091776"/>
          </a:xfrm>
          <a:custGeom>
            <a:avLst/>
            <a:gdLst/>
            <a:ahLst/>
            <a:cxnLst/>
            <a:rect r="r" b="b" t="t" l="l"/>
            <a:pathLst>
              <a:path h="9091776" w="15701410">
                <a:moveTo>
                  <a:pt x="0" y="0"/>
                </a:moveTo>
                <a:lnTo>
                  <a:pt x="15701410" y="0"/>
                </a:lnTo>
                <a:lnTo>
                  <a:pt x="15701410" y="9091776"/>
                </a:lnTo>
                <a:lnTo>
                  <a:pt x="0" y="9091776"/>
                </a:lnTo>
                <a:lnTo>
                  <a:pt x="0" y="0"/>
                </a:lnTo>
                <a:close/>
              </a:path>
            </a:pathLst>
          </a:custGeom>
          <a:blipFill>
            <a:blip r:embed="rId2"/>
            <a:stretch>
              <a:fillRect l="0" t="-30941" r="-42754" b="-7735"/>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9993" y="1228252"/>
            <a:ext cx="17688013" cy="7830496"/>
          </a:xfrm>
          <a:custGeom>
            <a:avLst/>
            <a:gdLst/>
            <a:ahLst/>
            <a:cxnLst/>
            <a:rect r="r" b="b" t="t" l="l"/>
            <a:pathLst>
              <a:path h="7830496" w="17688013">
                <a:moveTo>
                  <a:pt x="0" y="0"/>
                </a:moveTo>
                <a:lnTo>
                  <a:pt x="17688014" y="0"/>
                </a:lnTo>
                <a:lnTo>
                  <a:pt x="17688014" y="7830496"/>
                </a:lnTo>
                <a:lnTo>
                  <a:pt x="0" y="7830496"/>
                </a:lnTo>
                <a:lnTo>
                  <a:pt x="0" y="0"/>
                </a:lnTo>
                <a:close/>
              </a:path>
            </a:pathLst>
          </a:custGeom>
          <a:blipFill>
            <a:blip r:embed="rId2"/>
            <a:stretch>
              <a:fillRect l="0" t="-18684" r="0" b="-8376"/>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12258" y="1203233"/>
            <a:ext cx="17463484" cy="7880534"/>
          </a:xfrm>
          <a:custGeom>
            <a:avLst/>
            <a:gdLst/>
            <a:ahLst/>
            <a:cxnLst/>
            <a:rect r="r" b="b" t="t" l="l"/>
            <a:pathLst>
              <a:path h="7880534" w="17463484">
                <a:moveTo>
                  <a:pt x="0" y="0"/>
                </a:moveTo>
                <a:lnTo>
                  <a:pt x="17463484" y="0"/>
                </a:lnTo>
                <a:lnTo>
                  <a:pt x="17463484" y="7880534"/>
                </a:lnTo>
                <a:lnTo>
                  <a:pt x="0" y="7880534"/>
                </a:lnTo>
                <a:lnTo>
                  <a:pt x="0" y="0"/>
                </a:lnTo>
                <a:close/>
              </a:path>
            </a:pathLst>
          </a:custGeom>
          <a:blipFill>
            <a:blip r:embed="rId3"/>
            <a:stretch>
              <a:fillRect l="0" t="-18330" r="0" b="-632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5504501" y="216949"/>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AutoShape 4" id="4"/>
          <p:cNvSpPr/>
          <p:nvPr/>
        </p:nvSpPr>
        <p:spPr>
          <a:xfrm flipV="true">
            <a:off x="6631259" y="1047750"/>
            <a:ext cx="5025481" cy="20854"/>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265444" y="1550581"/>
            <a:ext cx="17757112" cy="8164985"/>
          </a:xfrm>
          <a:custGeom>
            <a:avLst/>
            <a:gdLst/>
            <a:ahLst/>
            <a:cxnLst/>
            <a:rect r="r" b="b" t="t" l="l"/>
            <a:pathLst>
              <a:path h="8164985" w="17757112">
                <a:moveTo>
                  <a:pt x="0" y="0"/>
                </a:moveTo>
                <a:lnTo>
                  <a:pt x="17757112" y="0"/>
                </a:lnTo>
                <a:lnTo>
                  <a:pt x="17757112" y="8164985"/>
                </a:lnTo>
                <a:lnTo>
                  <a:pt x="0" y="8164985"/>
                </a:lnTo>
                <a:lnTo>
                  <a:pt x="0" y="0"/>
                </a:lnTo>
                <a:close/>
              </a:path>
            </a:pathLst>
          </a:custGeom>
          <a:blipFill>
            <a:blip r:embed="rId3"/>
            <a:stretch>
              <a:fillRect l="0" t="-17989" r="0" b="-434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1796398" y="440526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LINKS</a:t>
            </a:r>
          </a:p>
        </p:txBody>
      </p:sp>
      <p:sp>
        <p:nvSpPr>
          <p:cNvPr name="AutoShape 4" id="4"/>
          <p:cNvSpPr/>
          <p:nvPr/>
        </p:nvSpPr>
        <p:spPr>
          <a:xfrm flipV="true">
            <a:off x="1028796" y="5162550"/>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29255"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079514" y="1491812"/>
            <a:ext cx="11929216" cy="2061729"/>
          </a:xfrm>
          <a:prstGeom prst="rect">
            <a:avLst/>
          </a:prstGeom>
        </p:spPr>
        <p:txBody>
          <a:bodyPr anchor="t" rtlCol="false" tIns="0" lIns="0" bIns="0" rIns="0">
            <a:spAutoFit/>
          </a:bodyPr>
          <a:lstStyle/>
          <a:p>
            <a:pPr algn="ctr">
              <a:lnSpc>
                <a:spcPts val="5536"/>
              </a:lnSpc>
            </a:pPr>
            <a:r>
              <a:rPr lang="en-US" sz="3954" u="sng">
                <a:solidFill>
                  <a:srgbClr val="593C8F"/>
                </a:solidFill>
                <a:latin typeface="Canva Sans Bold"/>
                <a:hlinkClick r:id="rId3" tooltip="https://colab.research.google.com/drive/1Zh49HrOk8yU1mMvOGiEwhFPJIy7DsYO7?usp=sharing"/>
              </a:rPr>
              <a:t>https://colab.research.google.com/drive/1Zh49HrOk8yU1mMvOGiEwhFPJIy7DsYO7?usp=sharing</a:t>
            </a:r>
          </a:p>
        </p:txBody>
      </p:sp>
      <p:sp>
        <p:nvSpPr>
          <p:cNvPr name="TextBox 9" id="9"/>
          <p:cNvSpPr txBox="true"/>
          <p:nvPr/>
        </p:nvSpPr>
        <p:spPr>
          <a:xfrm rot="0">
            <a:off x="6358784" y="5497281"/>
            <a:ext cx="11649946" cy="3406914"/>
          </a:xfrm>
          <a:prstGeom prst="rect">
            <a:avLst/>
          </a:prstGeom>
        </p:spPr>
        <p:txBody>
          <a:bodyPr anchor="t" rtlCol="false" tIns="0" lIns="0" bIns="0" rIns="0">
            <a:spAutoFit/>
          </a:bodyPr>
          <a:lstStyle/>
          <a:p>
            <a:pPr algn="ctr">
              <a:lnSpc>
                <a:spcPts val="5417"/>
              </a:lnSpc>
            </a:pPr>
            <a:r>
              <a:rPr lang="en-US" sz="3869" u="sng">
                <a:solidFill>
                  <a:srgbClr val="593C8F"/>
                </a:solidFill>
                <a:latin typeface="Canva Sans Bold"/>
                <a:hlinkClick r:id="rId4" tooltip="https://www.canva.com/design/DAFv1YFiLKM/7nk5nuLftw655_gEatl_pw/view?utm_content=DAFv1YFiLKM&amp;utm_campaign=designshare&amp;utm_medium=link&amp;utm_source=publishsharelink&amp;mode=preview"/>
              </a:rPr>
              <a:t>https://www.canva.com/design/DAFv1YFiLKM/7nk5nuLftw655_gEatl_pw/view?utm_content=DAFv1YFiLKM&amp;utm_campaign=designshare&amp;utm_medium=link&amp;utm_source=publishsharelink&amp;mode=preview</a:t>
            </a:r>
          </a:p>
        </p:txBody>
      </p:sp>
      <p:sp>
        <p:nvSpPr>
          <p:cNvPr name="TextBox 10" id="10"/>
          <p:cNvSpPr txBox="true"/>
          <p:nvPr/>
        </p:nvSpPr>
        <p:spPr>
          <a:xfrm rot="0">
            <a:off x="9144000" y="537527"/>
            <a:ext cx="4730055" cy="887095"/>
          </a:xfrm>
          <a:prstGeom prst="rect">
            <a:avLst/>
          </a:prstGeom>
        </p:spPr>
        <p:txBody>
          <a:bodyPr anchor="t" rtlCol="false" tIns="0" lIns="0" bIns="0" rIns="0">
            <a:spAutoFit/>
          </a:bodyPr>
          <a:lstStyle/>
          <a:p>
            <a:pPr algn="ctr">
              <a:lnSpc>
                <a:spcPts val="7279"/>
              </a:lnSpc>
            </a:pPr>
            <a:r>
              <a:rPr lang="en-US" sz="5199">
                <a:solidFill>
                  <a:srgbClr val="593C8F"/>
                </a:solidFill>
                <a:latin typeface="Canva Sans Bold"/>
              </a:rPr>
              <a:t>PROJECT LINK</a:t>
            </a:r>
          </a:p>
        </p:txBody>
      </p:sp>
      <p:sp>
        <p:nvSpPr>
          <p:cNvPr name="TextBox 11" id="11"/>
          <p:cNvSpPr txBox="true"/>
          <p:nvPr/>
        </p:nvSpPr>
        <p:spPr>
          <a:xfrm rot="0">
            <a:off x="8919716" y="4256405"/>
            <a:ext cx="5178623" cy="887095"/>
          </a:xfrm>
          <a:prstGeom prst="rect">
            <a:avLst/>
          </a:prstGeom>
        </p:spPr>
        <p:txBody>
          <a:bodyPr anchor="t" rtlCol="false" tIns="0" lIns="0" bIns="0" rIns="0">
            <a:spAutoFit/>
          </a:bodyPr>
          <a:lstStyle/>
          <a:p>
            <a:pPr algn="ctr">
              <a:lnSpc>
                <a:spcPts val="7279"/>
              </a:lnSpc>
            </a:pPr>
            <a:r>
              <a:rPr lang="en-US" sz="5199">
                <a:solidFill>
                  <a:srgbClr val="593C8F"/>
                </a:solidFill>
                <a:latin typeface="Canva Sans Bold"/>
              </a:rPr>
              <a:t>TEMPLATE LINK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73167" y="2847108"/>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3" id="3"/>
          <p:cNvSpPr/>
          <p:nvPr/>
        </p:nvSpPr>
        <p:spPr>
          <a:xfrm>
            <a:off x="5398876" y="4241313"/>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6363605" y="4759366"/>
            <a:ext cx="4562782" cy="4114800"/>
          </a:xfrm>
          <a:custGeom>
            <a:avLst/>
            <a:gdLst/>
            <a:ahLst/>
            <a:cxnLst/>
            <a:rect r="r" b="b" t="t" l="l"/>
            <a:pathLst>
              <a:path h="4114800" w="4562782">
                <a:moveTo>
                  <a:pt x="0" y="0"/>
                </a:moveTo>
                <a:lnTo>
                  <a:pt x="4562783" y="0"/>
                </a:lnTo>
                <a:lnTo>
                  <a:pt x="456278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87433" y="546194"/>
            <a:ext cx="12113133" cy="3671183"/>
            <a:chOff x="0" y="0"/>
            <a:chExt cx="16150845" cy="4894910"/>
          </a:xfrm>
        </p:grpSpPr>
        <p:grpSp>
          <p:nvGrpSpPr>
            <p:cNvPr name="Group 3" id="3"/>
            <p:cNvGrpSpPr/>
            <p:nvPr/>
          </p:nvGrpSpPr>
          <p:grpSpPr>
            <a:xfrm rot="0">
              <a:off x="0" y="0"/>
              <a:ext cx="16150845" cy="4894910"/>
              <a:chOff x="0" y="0"/>
              <a:chExt cx="17068167" cy="5172927"/>
            </a:xfrm>
          </p:grpSpPr>
          <p:sp>
            <p:nvSpPr>
              <p:cNvPr name="Freeform 4" id="4"/>
              <p:cNvSpPr/>
              <p:nvPr/>
            </p:nvSpPr>
            <p:spPr>
              <a:xfrm flipH="false" flipV="false" rot="0">
                <a:off x="0" y="0"/>
                <a:ext cx="17068167" cy="5271987"/>
              </a:xfrm>
              <a:custGeom>
                <a:avLst/>
                <a:gdLst/>
                <a:ahLst/>
                <a:cxnLst/>
                <a:rect r="r" b="b" t="t" l="l"/>
                <a:pathLst>
                  <a:path h="5271987" w="17068167">
                    <a:moveTo>
                      <a:pt x="16445867" y="4701757"/>
                    </a:moveTo>
                    <a:cubicBezTo>
                      <a:pt x="16445867" y="4695407"/>
                      <a:pt x="16447137" y="4690327"/>
                      <a:pt x="16447137" y="4682707"/>
                    </a:cubicBezTo>
                    <a:lnTo>
                      <a:pt x="16447137" y="490220"/>
                    </a:lnTo>
                    <a:cubicBezTo>
                      <a:pt x="16447137" y="220980"/>
                      <a:pt x="16237587" y="0"/>
                      <a:pt x="15981048" y="0"/>
                    </a:cubicBezTo>
                    <a:lnTo>
                      <a:pt x="467360" y="0"/>
                    </a:lnTo>
                    <a:cubicBezTo>
                      <a:pt x="210820" y="0"/>
                      <a:pt x="0" y="220980"/>
                      <a:pt x="0" y="490220"/>
                    </a:cubicBezTo>
                    <a:lnTo>
                      <a:pt x="0" y="4682707"/>
                    </a:lnTo>
                    <a:cubicBezTo>
                      <a:pt x="0" y="4951947"/>
                      <a:pt x="209550" y="5172927"/>
                      <a:pt x="466090" y="5172927"/>
                    </a:cubicBezTo>
                    <a:lnTo>
                      <a:pt x="15979777" y="5172927"/>
                    </a:lnTo>
                    <a:cubicBezTo>
                      <a:pt x="16092807" y="5172927"/>
                      <a:pt x="16196946" y="5129747"/>
                      <a:pt x="16276957" y="5059897"/>
                    </a:cubicBezTo>
                    <a:cubicBezTo>
                      <a:pt x="16407767" y="5131017"/>
                      <a:pt x="16720187" y="5271987"/>
                      <a:pt x="17066896" y="5064977"/>
                    </a:cubicBezTo>
                    <a:cubicBezTo>
                      <a:pt x="17068167" y="5064977"/>
                      <a:pt x="16755748" y="5066247"/>
                      <a:pt x="16445867" y="4701757"/>
                    </a:cubicBezTo>
                    <a:close/>
                  </a:path>
                </a:pathLst>
              </a:custGeom>
              <a:solidFill>
                <a:srgbClr val="593C8F"/>
              </a:solidFill>
            </p:spPr>
          </p:sp>
        </p:grpSp>
        <p:sp>
          <p:nvSpPr>
            <p:cNvPr name="TextBox 5" id="5"/>
            <p:cNvSpPr txBox="true"/>
            <p:nvPr/>
          </p:nvSpPr>
          <p:spPr>
            <a:xfrm rot="0">
              <a:off x="380005" y="360175"/>
              <a:ext cx="14632227" cy="4288861"/>
            </a:xfrm>
            <a:prstGeom prst="rect">
              <a:avLst/>
            </a:prstGeom>
          </p:spPr>
          <p:txBody>
            <a:bodyPr anchor="t" rtlCol="false" tIns="0" lIns="0" bIns="0" rIns="0">
              <a:spAutoFit/>
            </a:bodyPr>
            <a:lstStyle/>
            <a:p>
              <a:pPr algn="ctr">
                <a:lnSpc>
                  <a:spcPts val="12443"/>
                </a:lnSpc>
              </a:pPr>
              <a:r>
                <a:rPr lang="en-US" sz="11312" spc="-113">
                  <a:solidFill>
                    <a:srgbClr val="FFFFFF"/>
                  </a:solidFill>
                  <a:latin typeface="DM Sans Bold"/>
                </a:rPr>
                <a:t>Problem</a:t>
              </a:r>
            </a:p>
            <a:p>
              <a:pPr algn="ctr" marL="0" indent="0" lvl="0">
                <a:lnSpc>
                  <a:spcPts val="12443"/>
                </a:lnSpc>
              </a:pPr>
              <a:r>
                <a:rPr lang="en-US" sz="11312" spc="-113">
                  <a:solidFill>
                    <a:srgbClr val="FFFFFF"/>
                  </a:solidFill>
                  <a:latin typeface="DM Sans Bold"/>
                </a:rPr>
                <a:t>Statement</a:t>
              </a:r>
            </a:p>
          </p:txBody>
        </p:sp>
      </p:grpSp>
      <p:grpSp>
        <p:nvGrpSpPr>
          <p:cNvPr name="Group 6" id="6"/>
          <p:cNvGrpSpPr/>
          <p:nvPr/>
        </p:nvGrpSpPr>
        <p:grpSpPr>
          <a:xfrm rot="0">
            <a:off x="3619948" y="4908454"/>
            <a:ext cx="10724299" cy="4018444"/>
            <a:chOff x="0" y="0"/>
            <a:chExt cx="14299066" cy="5357925"/>
          </a:xfrm>
        </p:grpSpPr>
        <p:grpSp>
          <p:nvGrpSpPr>
            <p:cNvPr name="Group 7" id="7"/>
            <p:cNvGrpSpPr/>
            <p:nvPr/>
          </p:nvGrpSpPr>
          <p:grpSpPr>
            <a:xfrm rot="0">
              <a:off x="0" y="0"/>
              <a:ext cx="14299066" cy="5357925"/>
              <a:chOff x="0" y="0"/>
              <a:chExt cx="15455251" cy="5791153"/>
            </a:xfrm>
          </p:grpSpPr>
          <p:sp>
            <p:nvSpPr>
              <p:cNvPr name="Freeform 8" id="8"/>
              <p:cNvSpPr/>
              <p:nvPr/>
            </p:nvSpPr>
            <p:spPr>
              <a:xfrm flipH="false" flipV="false" rot="0">
                <a:off x="0" y="0"/>
                <a:ext cx="15455252" cy="5791153"/>
              </a:xfrm>
              <a:custGeom>
                <a:avLst/>
                <a:gdLst/>
                <a:ahLst/>
                <a:cxnLst/>
                <a:rect r="r" b="b" t="t" l="l"/>
                <a:pathLst>
                  <a:path h="5791153" w="15455252">
                    <a:moveTo>
                      <a:pt x="15150452" y="0"/>
                    </a:moveTo>
                    <a:lnTo>
                      <a:pt x="304800" y="0"/>
                    </a:lnTo>
                    <a:cubicBezTo>
                      <a:pt x="135890" y="0"/>
                      <a:pt x="0" y="135890"/>
                      <a:pt x="0" y="304800"/>
                    </a:cubicBezTo>
                    <a:lnTo>
                      <a:pt x="0" y="5486353"/>
                    </a:lnTo>
                    <a:cubicBezTo>
                      <a:pt x="0" y="5655263"/>
                      <a:pt x="135890" y="5791153"/>
                      <a:pt x="304800" y="5791153"/>
                    </a:cubicBezTo>
                    <a:lnTo>
                      <a:pt x="15150452" y="5791153"/>
                    </a:lnTo>
                    <a:cubicBezTo>
                      <a:pt x="15319361" y="5791153"/>
                      <a:pt x="15455252" y="5655263"/>
                      <a:pt x="15455252" y="5486353"/>
                    </a:cubicBezTo>
                    <a:lnTo>
                      <a:pt x="15455252" y="304800"/>
                    </a:lnTo>
                    <a:cubicBezTo>
                      <a:pt x="15455252" y="135890"/>
                      <a:pt x="15319361" y="0"/>
                      <a:pt x="15150452" y="0"/>
                    </a:cubicBezTo>
                    <a:close/>
                  </a:path>
                </a:pathLst>
              </a:custGeom>
              <a:solidFill>
                <a:srgbClr val="EDF0F2"/>
              </a:solidFill>
            </p:spPr>
          </p:sp>
        </p:grpSp>
        <p:sp>
          <p:nvSpPr>
            <p:cNvPr name="TextBox 9" id="9"/>
            <p:cNvSpPr txBox="true"/>
            <p:nvPr/>
          </p:nvSpPr>
          <p:spPr>
            <a:xfrm rot="0">
              <a:off x="678597" y="733744"/>
              <a:ext cx="13406823" cy="3795186"/>
            </a:xfrm>
            <a:prstGeom prst="rect">
              <a:avLst/>
            </a:prstGeom>
          </p:spPr>
          <p:txBody>
            <a:bodyPr anchor="t" rtlCol="false" tIns="0" lIns="0" bIns="0" rIns="0">
              <a:spAutoFit/>
            </a:bodyPr>
            <a:lstStyle/>
            <a:p>
              <a:pPr algn="ctr">
                <a:lnSpc>
                  <a:spcPts val="7699"/>
                </a:lnSpc>
              </a:pPr>
              <a:r>
                <a:rPr lang="en-US" sz="5499" spc="-54">
                  <a:solidFill>
                    <a:srgbClr val="000000"/>
                  </a:solidFill>
                  <a:latin typeface="DM Sans Bold"/>
                </a:rPr>
                <a:t>Sentiment Analysis </a:t>
              </a:r>
            </a:p>
            <a:p>
              <a:pPr algn="ctr">
                <a:lnSpc>
                  <a:spcPts val="7699"/>
                </a:lnSpc>
              </a:pPr>
              <a:r>
                <a:rPr lang="en-US" sz="5499" spc="-54">
                  <a:solidFill>
                    <a:srgbClr val="000000"/>
                  </a:solidFill>
                  <a:latin typeface="DM Sans Bold"/>
                </a:rPr>
                <a:t>of </a:t>
              </a:r>
            </a:p>
            <a:p>
              <a:pPr algn="ctr" marL="0" indent="0" lvl="0">
                <a:lnSpc>
                  <a:spcPts val="7699"/>
                </a:lnSpc>
                <a:spcBef>
                  <a:spcPct val="0"/>
                </a:spcBef>
              </a:pPr>
              <a:r>
                <a:rPr lang="en-US" sz="5499" spc="-54">
                  <a:solidFill>
                    <a:srgbClr val="000000"/>
                  </a:solidFill>
                  <a:latin typeface="DM Sans Bold"/>
                </a:rPr>
                <a:t>Restaurant Reviews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2392795" cy="10287000"/>
            <a:chOff x="0" y="0"/>
            <a:chExt cx="3263946" cy="2709333"/>
          </a:xfrm>
        </p:grpSpPr>
        <p:sp>
          <p:nvSpPr>
            <p:cNvPr name="Freeform 3" id="3"/>
            <p:cNvSpPr/>
            <p:nvPr/>
          </p:nvSpPr>
          <p:spPr>
            <a:xfrm flipH="false" flipV="false" rot="0">
              <a:off x="0" y="0"/>
              <a:ext cx="3263946" cy="2709333"/>
            </a:xfrm>
            <a:custGeom>
              <a:avLst/>
              <a:gdLst/>
              <a:ahLst/>
              <a:cxnLst/>
              <a:rect r="r" b="b" t="t" l="l"/>
              <a:pathLst>
                <a:path h="2709333" w="3263946">
                  <a:moveTo>
                    <a:pt x="0" y="0"/>
                  </a:moveTo>
                  <a:lnTo>
                    <a:pt x="3263946" y="0"/>
                  </a:lnTo>
                  <a:lnTo>
                    <a:pt x="3263946" y="2709333"/>
                  </a:lnTo>
                  <a:lnTo>
                    <a:pt x="0" y="2709333"/>
                  </a:lnTo>
                  <a:close/>
                </a:path>
              </a:pathLst>
            </a:custGeom>
            <a:solidFill>
              <a:srgbClr val="593C8F"/>
            </a:solidFill>
          </p:spPr>
        </p:sp>
        <p:sp>
          <p:nvSpPr>
            <p:cNvPr name="TextBox 4" id="4"/>
            <p:cNvSpPr txBox="true"/>
            <p:nvPr/>
          </p:nvSpPr>
          <p:spPr>
            <a:xfrm>
              <a:off x="0" y="-47625"/>
              <a:ext cx="3263946"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356706" y="2290209"/>
            <a:ext cx="576199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52772" y="3424485"/>
            <a:ext cx="475928" cy="47592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23984" y="4133337"/>
            <a:ext cx="504716" cy="5047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2772" y="4870979"/>
            <a:ext cx="487893" cy="4878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66466" y="5644621"/>
            <a:ext cx="462234" cy="462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66466" y="6404571"/>
            <a:ext cx="532887" cy="5328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566466" y="7220896"/>
            <a:ext cx="532887" cy="5328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F0F2"/>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916632" y="2328309"/>
            <a:ext cx="6952325" cy="5344600"/>
          </a:xfrm>
          <a:custGeom>
            <a:avLst/>
            <a:gdLst/>
            <a:ahLst/>
            <a:cxnLst/>
            <a:rect r="r" b="b" t="t" l="l"/>
            <a:pathLst>
              <a:path h="5344600" w="6952325">
                <a:moveTo>
                  <a:pt x="0" y="0"/>
                </a:moveTo>
                <a:lnTo>
                  <a:pt x="6952325" y="0"/>
                </a:lnTo>
                <a:lnTo>
                  <a:pt x="6952325" y="5344599"/>
                </a:lnTo>
                <a:lnTo>
                  <a:pt x="0" y="5344599"/>
                </a:lnTo>
                <a:lnTo>
                  <a:pt x="0" y="0"/>
                </a:lnTo>
                <a:close/>
              </a:path>
            </a:pathLst>
          </a:custGeom>
          <a:blipFill>
            <a:blip r:embed="rId2"/>
            <a:stretch>
              <a:fillRect l="0" t="0" r="0" b="0"/>
            </a:stretch>
          </a:blipFill>
        </p:spPr>
      </p:sp>
      <p:sp>
        <p:nvSpPr>
          <p:cNvPr name="TextBox 25" id="25"/>
          <p:cNvSpPr txBox="true"/>
          <p:nvPr/>
        </p:nvSpPr>
        <p:spPr>
          <a:xfrm rot="0">
            <a:off x="1342094" y="153292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AGENDA</a:t>
            </a:r>
          </a:p>
        </p:txBody>
      </p:sp>
      <p:sp>
        <p:nvSpPr>
          <p:cNvPr name="TextBox 26" id="26"/>
          <p:cNvSpPr txBox="true"/>
          <p:nvPr/>
        </p:nvSpPr>
        <p:spPr>
          <a:xfrm rot="0">
            <a:off x="1342094" y="3310185"/>
            <a:ext cx="7241239" cy="4443598"/>
          </a:xfrm>
          <a:prstGeom prst="rect">
            <a:avLst/>
          </a:prstGeom>
        </p:spPr>
        <p:txBody>
          <a:bodyPr anchor="t" rtlCol="false" tIns="0" lIns="0" bIns="0" rIns="0">
            <a:spAutoFit/>
          </a:bodyPr>
          <a:lstStyle/>
          <a:p>
            <a:pPr>
              <a:lnSpc>
                <a:spcPts val="5869"/>
              </a:lnSpc>
            </a:pPr>
            <a:r>
              <a:rPr lang="en-US" sz="4192">
                <a:solidFill>
                  <a:srgbClr val="FFFFFF"/>
                </a:solidFill>
                <a:latin typeface="Poppins"/>
              </a:rPr>
              <a:t>Importing Dataset</a:t>
            </a:r>
          </a:p>
          <a:p>
            <a:pPr>
              <a:lnSpc>
                <a:spcPts val="5869"/>
              </a:lnSpc>
            </a:pPr>
            <a:r>
              <a:rPr lang="en-US" sz="4192">
                <a:solidFill>
                  <a:srgbClr val="FFFFFF"/>
                </a:solidFill>
                <a:latin typeface="Poppins"/>
              </a:rPr>
              <a:t>Preprocessing Dataset Removing stopwords </a:t>
            </a:r>
          </a:p>
          <a:p>
            <a:pPr>
              <a:lnSpc>
                <a:spcPts val="5869"/>
              </a:lnSpc>
            </a:pPr>
            <a:r>
              <a:rPr lang="en-US" sz="4192">
                <a:solidFill>
                  <a:srgbClr val="FFFFFF"/>
                </a:solidFill>
                <a:latin typeface="Poppins"/>
              </a:rPr>
              <a:t>Training and Classification Analysis Conclusion </a:t>
            </a:r>
          </a:p>
          <a:p>
            <a:pPr>
              <a:lnSpc>
                <a:spcPts val="5869"/>
              </a:lnSpc>
              <a:spcBef>
                <a:spcPct val="0"/>
              </a:spcBef>
            </a:pPr>
            <a:r>
              <a:rPr lang="en-US" sz="4192">
                <a:solidFill>
                  <a:srgbClr val="FFFFFF"/>
                </a:solidFill>
                <a:latin typeface="Poppins"/>
              </a:rPr>
              <a:t>Project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8578198" y="0"/>
            <a:ext cx="335493" cy="10287000"/>
            <a:chOff x="0" y="0"/>
            <a:chExt cx="88360" cy="2709333"/>
          </a:xfrm>
        </p:grpSpPr>
        <p:sp>
          <p:nvSpPr>
            <p:cNvPr name="Freeform 4" id="4"/>
            <p:cNvSpPr/>
            <p:nvPr/>
          </p:nvSpPr>
          <p:spPr>
            <a:xfrm flipH="false" flipV="false" rot="0">
              <a:off x="0" y="0"/>
              <a:ext cx="88360" cy="2709333"/>
            </a:xfrm>
            <a:custGeom>
              <a:avLst/>
              <a:gdLst/>
              <a:ahLst/>
              <a:cxnLst/>
              <a:rect r="r" b="b" t="t" l="l"/>
              <a:pathLst>
                <a:path h="2709333" w="88360">
                  <a:moveTo>
                    <a:pt x="0" y="0"/>
                  </a:moveTo>
                  <a:lnTo>
                    <a:pt x="88360" y="0"/>
                  </a:lnTo>
                  <a:lnTo>
                    <a:pt x="88360" y="2709333"/>
                  </a:lnTo>
                  <a:lnTo>
                    <a:pt x="0" y="2709333"/>
                  </a:lnTo>
                  <a:close/>
                </a:path>
              </a:pathLst>
            </a:custGeom>
            <a:solidFill>
              <a:srgbClr val="593C8F"/>
            </a:solidFill>
          </p:spPr>
        </p:sp>
        <p:sp>
          <p:nvSpPr>
            <p:cNvPr name="TextBox 5" id="5"/>
            <p:cNvSpPr txBox="true"/>
            <p:nvPr/>
          </p:nvSpPr>
          <p:spPr>
            <a:xfrm>
              <a:off x="0" y="-47625"/>
              <a:ext cx="88360" cy="27569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438667"/>
            <a:ext cx="4704833" cy="4704833"/>
          </a:xfrm>
          <a:custGeom>
            <a:avLst/>
            <a:gdLst/>
            <a:ahLst/>
            <a:cxnLst/>
            <a:rect r="r" b="b" t="t" l="l"/>
            <a:pathLst>
              <a:path h="4704833" w="4704833">
                <a:moveTo>
                  <a:pt x="0" y="0"/>
                </a:moveTo>
                <a:lnTo>
                  <a:pt x="4704833" y="0"/>
                </a:lnTo>
                <a:lnTo>
                  <a:pt x="4704833" y="4704833"/>
                </a:lnTo>
                <a:lnTo>
                  <a:pt x="0" y="4704833"/>
                </a:lnTo>
                <a:lnTo>
                  <a:pt x="0" y="0"/>
                </a:lnTo>
                <a:close/>
              </a:path>
            </a:pathLst>
          </a:custGeom>
          <a:blipFill>
            <a:blip r:embed="rId3"/>
            <a:stretch>
              <a:fillRect l="0" t="0" r="0" b="0"/>
            </a:stretch>
          </a:blipFill>
        </p:spPr>
      </p:sp>
      <p:sp>
        <p:nvSpPr>
          <p:cNvPr name="Freeform 7" id="7"/>
          <p:cNvSpPr/>
          <p:nvPr/>
        </p:nvSpPr>
        <p:spPr>
          <a:xfrm flipH="false" flipV="false" rot="0">
            <a:off x="13199693" y="5143500"/>
            <a:ext cx="4704833" cy="4704833"/>
          </a:xfrm>
          <a:custGeom>
            <a:avLst/>
            <a:gdLst/>
            <a:ahLst/>
            <a:cxnLst/>
            <a:rect r="r" b="b" t="t" l="l"/>
            <a:pathLst>
              <a:path h="4704833" w="4704833">
                <a:moveTo>
                  <a:pt x="0" y="0"/>
                </a:moveTo>
                <a:lnTo>
                  <a:pt x="4704833" y="0"/>
                </a:lnTo>
                <a:lnTo>
                  <a:pt x="4704833" y="4704833"/>
                </a:lnTo>
                <a:lnTo>
                  <a:pt x="0" y="4704833"/>
                </a:lnTo>
                <a:lnTo>
                  <a:pt x="0" y="0"/>
                </a:lnTo>
                <a:close/>
              </a:path>
            </a:pathLst>
          </a:custGeom>
          <a:blipFill>
            <a:blip r:embed="rId4"/>
            <a:stretch>
              <a:fillRect l="0" t="0" r="0" b="0"/>
            </a:stretch>
          </a:blipFill>
        </p:spPr>
      </p:sp>
      <p:sp>
        <p:nvSpPr>
          <p:cNvPr name="TextBox 8" id="8"/>
          <p:cNvSpPr txBox="true"/>
          <p:nvPr/>
        </p:nvSpPr>
        <p:spPr>
          <a:xfrm rot="0">
            <a:off x="1027649" y="502338"/>
            <a:ext cx="3255770" cy="938423"/>
          </a:xfrm>
          <a:prstGeom prst="rect">
            <a:avLst/>
          </a:prstGeom>
        </p:spPr>
        <p:txBody>
          <a:bodyPr anchor="t" rtlCol="false" tIns="0" lIns="0" bIns="0" rIns="0">
            <a:spAutoFit/>
          </a:bodyPr>
          <a:lstStyle/>
          <a:p>
            <a:pPr>
              <a:lnSpc>
                <a:spcPts val="7600"/>
              </a:lnSpc>
              <a:spcBef>
                <a:spcPct val="0"/>
              </a:spcBef>
            </a:pPr>
            <a:r>
              <a:rPr lang="en-US" sz="5429">
                <a:solidFill>
                  <a:srgbClr val="000000"/>
                </a:solidFill>
                <a:latin typeface="Lato Bold"/>
              </a:rPr>
              <a:t>PROJECT</a:t>
            </a:r>
          </a:p>
        </p:txBody>
      </p:sp>
      <p:sp>
        <p:nvSpPr>
          <p:cNvPr name="TextBox 9" id="9"/>
          <p:cNvSpPr txBox="true"/>
          <p:nvPr/>
        </p:nvSpPr>
        <p:spPr>
          <a:xfrm rot="0">
            <a:off x="1010945" y="1554678"/>
            <a:ext cx="6544963" cy="1045243"/>
          </a:xfrm>
          <a:prstGeom prst="rect">
            <a:avLst/>
          </a:prstGeom>
        </p:spPr>
        <p:txBody>
          <a:bodyPr anchor="t" rtlCol="false" tIns="0" lIns="0" bIns="0" rIns="0">
            <a:spAutoFit/>
          </a:bodyPr>
          <a:lstStyle/>
          <a:p>
            <a:pPr>
              <a:lnSpc>
                <a:spcPts val="8538"/>
              </a:lnSpc>
              <a:spcBef>
                <a:spcPct val="0"/>
              </a:spcBef>
            </a:pPr>
            <a:r>
              <a:rPr lang="en-US" sz="6098">
                <a:solidFill>
                  <a:srgbClr val="593C8F"/>
                </a:solidFill>
                <a:latin typeface="League Spartan"/>
              </a:rPr>
              <a:t>OVERVIEW</a:t>
            </a:r>
          </a:p>
        </p:txBody>
      </p:sp>
      <p:sp>
        <p:nvSpPr>
          <p:cNvPr name="TextBox 10" id="10"/>
          <p:cNvSpPr txBox="true"/>
          <p:nvPr/>
        </p:nvSpPr>
        <p:spPr>
          <a:xfrm rot="0">
            <a:off x="1028700" y="2742796"/>
            <a:ext cx="7185120" cy="5886223"/>
          </a:xfrm>
          <a:prstGeom prst="rect">
            <a:avLst/>
          </a:prstGeom>
        </p:spPr>
        <p:txBody>
          <a:bodyPr anchor="t" rtlCol="false" tIns="0" lIns="0" bIns="0" rIns="0">
            <a:spAutoFit/>
          </a:bodyPr>
          <a:lstStyle/>
          <a:p>
            <a:pPr>
              <a:lnSpc>
                <a:spcPts val="4212"/>
              </a:lnSpc>
              <a:spcBef>
                <a:spcPct val="0"/>
              </a:spcBef>
            </a:pPr>
            <a:r>
              <a:rPr lang="en-US" sz="3008">
                <a:solidFill>
                  <a:srgbClr val="000000"/>
                </a:solidFill>
                <a:latin typeface="Poppins"/>
              </a:rPr>
              <a:t>The goal of this study is to create a prediction model that can foretell whether a review of the restaurant will be favorable or unfavorable, We'll use the Restaurant Review dataset to accomplish this and load it into the multinomial naive bayes, bernoulli naive bayes, and logistic regression predictive algorithms. In the end, our goal is to identify the "best" model for analysing the sentiment of reviews.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8490358" y="271887"/>
            <a:ext cx="4957463" cy="920147"/>
          </a:xfrm>
          <a:prstGeom prst="rect">
            <a:avLst/>
          </a:prstGeom>
        </p:spPr>
        <p:txBody>
          <a:bodyPr anchor="t" rtlCol="false" tIns="0" lIns="0" bIns="0" rIns="0">
            <a:spAutoFit/>
          </a:bodyPr>
          <a:lstStyle/>
          <a:p>
            <a:pPr>
              <a:lnSpc>
                <a:spcPts val="7558"/>
              </a:lnSpc>
              <a:spcBef>
                <a:spcPct val="0"/>
              </a:spcBef>
            </a:pPr>
            <a:r>
              <a:rPr lang="en-US" sz="5398">
                <a:solidFill>
                  <a:srgbClr val="593C8F"/>
                </a:solidFill>
                <a:latin typeface="League Spartan"/>
              </a:rPr>
              <a:t>END USERS </a:t>
            </a:r>
          </a:p>
        </p:txBody>
      </p:sp>
      <p:sp>
        <p:nvSpPr>
          <p:cNvPr name="TextBox 4" id="4"/>
          <p:cNvSpPr txBox="true"/>
          <p:nvPr/>
        </p:nvSpPr>
        <p:spPr>
          <a:xfrm rot="0">
            <a:off x="353861" y="1106310"/>
            <a:ext cx="17934139" cy="10441338"/>
          </a:xfrm>
          <a:prstGeom prst="rect">
            <a:avLst/>
          </a:prstGeom>
        </p:spPr>
        <p:txBody>
          <a:bodyPr anchor="t" rtlCol="false" tIns="0" lIns="0" bIns="0" rIns="0">
            <a:spAutoFit/>
          </a:bodyPr>
          <a:lstStyle/>
          <a:p>
            <a:pPr marL="679805" indent="-339902" lvl="1">
              <a:lnSpc>
                <a:spcPts val="4408"/>
              </a:lnSpc>
              <a:buFont typeface="Arial"/>
              <a:buChar char="•"/>
            </a:pPr>
            <a:r>
              <a:rPr lang="en-US" sz="3148">
                <a:solidFill>
                  <a:srgbClr val="000000"/>
                </a:solidFill>
                <a:latin typeface="Poppins"/>
              </a:rPr>
              <a:t>Owners/managers of restaurants</a:t>
            </a:r>
          </a:p>
          <a:p>
            <a:pPr>
              <a:lnSpc>
                <a:spcPts val="4408"/>
              </a:lnSpc>
            </a:pPr>
            <a:r>
              <a:rPr lang="en-US" sz="3148">
                <a:solidFill>
                  <a:srgbClr val="000000"/>
                </a:solidFill>
                <a:latin typeface="Poppins"/>
              </a:rPr>
              <a:t>     - Determine what needs to be improved.</a:t>
            </a:r>
          </a:p>
          <a:p>
            <a:pPr>
              <a:lnSpc>
                <a:spcPts val="4408"/>
              </a:lnSpc>
            </a:pPr>
            <a:r>
              <a:rPr lang="en-US" sz="3148">
                <a:solidFill>
                  <a:srgbClr val="000000"/>
                </a:solidFill>
                <a:latin typeface="Poppins"/>
              </a:rPr>
              <a:t>     - </a:t>
            </a:r>
            <a:r>
              <a:rPr lang="en-US" sz="3148">
                <a:solidFill>
                  <a:srgbClr val="000000"/>
                </a:solidFill>
                <a:latin typeface="Poppins"/>
              </a:rPr>
              <a:t>rely on analysis while making operational decision</a:t>
            </a:r>
          </a:p>
          <a:p>
            <a:pPr>
              <a:lnSpc>
                <a:spcPts val="4408"/>
              </a:lnSpc>
            </a:pPr>
            <a:r>
              <a:rPr lang="en-US" sz="3148">
                <a:solidFill>
                  <a:srgbClr val="000000"/>
                </a:solidFill>
                <a:latin typeface="Poppins"/>
              </a:rPr>
              <a:t>     - </a:t>
            </a:r>
            <a:r>
              <a:rPr lang="en-US" sz="3148">
                <a:solidFill>
                  <a:srgbClr val="000000"/>
                </a:solidFill>
                <a:latin typeface="Poppins"/>
              </a:rPr>
              <a:t>Menus can be changed as needed.</a:t>
            </a:r>
          </a:p>
          <a:p>
            <a:pPr marL="679805" indent="-339902" lvl="1">
              <a:lnSpc>
                <a:spcPts val="4408"/>
              </a:lnSpc>
              <a:buFont typeface="Arial"/>
              <a:buChar char="•"/>
            </a:pPr>
            <a:r>
              <a:rPr lang="en-US" sz="3148">
                <a:solidFill>
                  <a:srgbClr val="000000"/>
                </a:solidFill>
                <a:latin typeface="Poppins"/>
              </a:rPr>
              <a:t>Professionals and Academics</a:t>
            </a:r>
          </a:p>
          <a:p>
            <a:pPr>
              <a:lnSpc>
                <a:spcPts val="4408"/>
              </a:lnSpc>
            </a:pPr>
            <a:r>
              <a:rPr lang="en-US" sz="3148">
                <a:solidFill>
                  <a:srgbClr val="000000"/>
                </a:solidFill>
                <a:latin typeface="Poppins"/>
              </a:rPr>
              <a:t>     - scientists who study languages</a:t>
            </a:r>
          </a:p>
          <a:p>
            <a:pPr>
              <a:lnSpc>
                <a:spcPts val="4408"/>
              </a:lnSpc>
            </a:pPr>
            <a:r>
              <a:rPr lang="en-US" sz="3148">
                <a:solidFill>
                  <a:srgbClr val="000000"/>
                </a:solidFill>
                <a:latin typeface="Poppins"/>
              </a:rPr>
              <a:t>     - specialists in psychology</a:t>
            </a:r>
          </a:p>
          <a:p>
            <a:pPr marL="679805" indent="-339902" lvl="1">
              <a:lnSpc>
                <a:spcPts val="4408"/>
              </a:lnSpc>
              <a:buFont typeface="Arial"/>
              <a:buChar char="•"/>
            </a:pPr>
            <a:r>
              <a:rPr lang="en-US" sz="3148">
                <a:solidFill>
                  <a:srgbClr val="000000"/>
                </a:solidFill>
                <a:latin typeface="Poppins"/>
              </a:rPr>
              <a:t>Customers</a:t>
            </a:r>
          </a:p>
          <a:p>
            <a:pPr>
              <a:lnSpc>
                <a:spcPts val="4408"/>
              </a:lnSpc>
            </a:pPr>
            <a:r>
              <a:rPr lang="en-US" sz="3148">
                <a:solidFill>
                  <a:srgbClr val="000000"/>
                </a:solidFill>
                <a:latin typeface="Poppins"/>
              </a:rPr>
              <a:t>     - Sentiment analysis is advantageous to restaurant patrons.</a:t>
            </a:r>
          </a:p>
          <a:p>
            <a:pPr>
              <a:lnSpc>
                <a:spcPts val="4408"/>
              </a:lnSpc>
            </a:pPr>
            <a:r>
              <a:rPr lang="en-US" sz="3148">
                <a:solidFill>
                  <a:srgbClr val="000000"/>
                </a:solidFill>
                <a:latin typeface="Poppins"/>
              </a:rPr>
              <a:t>     - </a:t>
            </a:r>
            <a:r>
              <a:rPr lang="en-US" sz="3148">
                <a:solidFill>
                  <a:srgbClr val="000000"/>
                </a:solidFill>
                <a:latin typeface="Poppins"/>
              </a:rPr>
              <a:t>Reviewers can read them.</a:t>
            </a:r>
          </a:p>
          <a:p>
            <a:pPr>
              <a:lnSpc>
                <a:spcPts val="4408"/>
              </a:lnSpc>
            </a:pPr>
            <a:r>
              <a:rPr lang="en-US" sz="3148">
                <a:solidFill>
                  <a:srgbClr val="000000"/>
                </a:solidFill>
                <a:latin typeface="Poppins"/>
              </a:rPr>
              <a:t>     - </a:t>
            </a:r>
            <a:r>
              <a:rPr lang="en-US" sz="3148">
                <a:solidFill>
                  <a:srgbClr val="000000"/>
                </a:solidFill>
                <a:latin typeface="Poppins"/>
              </a:rPr>
              <a:t>They view sentiment scores overall.</a:t>
            </a:r>
          </a:p>
          <a:p>
            <a:pPr marL="679805" indent="-339902" lvl="1">
              <a:lnSpc>
                <a:spcPts val="4408"/>
              </a:lnSpc>
              <a:buFont typeface="Arial"/>
              <a:buChar char="•"/>
            </a:pPr>
            <a:r>
              <a:rPr lang="en-US" sz="3148">
                <a:solidFill>
                  <a:srgbClr val="000000"/>
                </a:solidFill>
                <a:latin typeface="Poppins"/>
              </a:rPr>
              <a:t>culinary marketers</a:t>
            </a:r>
          </a:p>
          <a:p>
            <a:pPr>
              <a:lnSpc>
                <a:spcPts val="4408"/>
              </a:lnSpc>
            </a:pPr>
            <a:r>
              <a:rPr lang="en-US" sz="3148">
                <a:solidFill>
                  <a:srgbClr val="000000"/>
                </a:solidFill>
                <a:latin typeface="Poppins"/>
              </a:rPr>
              <a:t>     - Businesses that conduct market research use sentiment analysis.</a:t>
            </a:r>
          </a:p>
          <a:p>
            <a:pPr>
              <a:lnSpc>
                <a:spcPts val="4408"/>
              </a:lnSpc>
            </a:pPr>
            <a:r>
              <a:rPr lang="en-US" sz="3148">
                <a:solidFill>
                  <a:srgbClr val="000000"/>
                </a:solidFill>
                <a:latin typeface="Poppins"/>
              </a:rPr>
              <a:t>     - </a:t>
            </a:r>
            <a:r>
              <a:rPr lang="en-US" sz="3148">
                <a:solidFill>
                  <a:srgbClr val="000000"/>
                </a:solidFill>
                <a:latin typeface="Poppins"/>
              </a:rPr>
              <a:t>Industry of interest: the dining sector.</a:t>
            </a:r>
          </a:p>
          <a:p>
            <a:pPr>
              <a:lnSpc>
                <a:spcPts val="4408"/>
              </a:lnSpc>
            </a:pPr>
            <a:r>
              <a:rPr lang="en-US" sz="3148">
                <a:solidFill>
                  <a:srgbClr val="000000"/>
                </a:solidFill>
                <a:latin typeface="Poppins"/>
              </a:rPr>
              <a:t>     - </a:t>
            </a:r>
            <a:r>
              <a:rPr lang="en-US" sz="3148">
                <a:solidFill>
                  <a:srgbClr val="000000"/>
                </a:solidFill>
                <a:latin typeface="Poppins"/>
              </a:rPr>
              <a:t>Educate reports and strategic decisions.</a:t>
            </a:r>
          </a:p>
          <a:p>
            <a:pPr marL="679805" indent="-339902" lvl="1">
              <a:lnSpc>
                <a:spcPts val="4408"/>
              </a:lnSpc>
              <a:buFont typeface="Arial"/>
              <a:buChar char="•"/>
            </a:pPr>
            <a:r>
              <a:rPr lang="en-US" sz="3148">
                <a:solidFill>
                  <a:srgbClr val="000000"/>
                </a:solidFill>
                <a:latin typeface="Poppins"/>
              </a:rPr>
              <a:t>Health or government officials</a:t>
            </a:r>
          </a:p>
          <a:p>
            <a:pPr>
              <a:lnSpc>
                <a:spcPts val="4408"/>
              </a:lnSpc>
            </a:pPr>
          </a:p>
          <a:p>
            <a:pPr>
              <a:lnSpc>
                <a:spcPts val="2728"/>
              </a:lnSpc>
            </a:pPr>
          </a:p>
          <a:p>
            <a:pPr>
              <a:lnSpc>
                <a:spcPts val="2728"/>
              </a:lnSpc>
            </a:pPr>
          </a:p>
          <a:p>
            <a:pPr>
              <a:lnSpc>
                <a:spcPts val="2728"/>
              </a:lnSpc>
              <a:spcBef>
                <a:spcPct val="0"/>
              </a:spcBef>
            </a:pPr>
          </a:p>
        </p:txBody>
      </p:sp>
      <p:sp>
        <p:nvSpPr>
          <p:cNvPr name="Freeform 5" id="5"/>
          <p:cNvSpPr/>
          <p:nvPr/>
        </p:nvSpPr>
        <p:spPr>
          <a:xfrm flipH="false" flipV="false" rot="0">
            <a:off x="14404405" y="3086100"/>
            <a:ext cx="3451289" cy="4114800"/>
          </a:xfrm>
          <a:custGeom>
            <a:avLst/>
            <a:gdLst/>
            <a:ahLst/>
            <a:cxnLst/>
            <a:rect r="r" b="b" t="t" l="l"/>
            <a:pathLst>
              <a:path h="4114800" w="3451289">
                <a:moveTo>
                  <a:pt x="0" y="0"/>
                </a:moveTo>
                <a:lnTo>
                  <a:pt x="3451289" y="0"/>
                </a:lnTo>
                <a:lnTo>
                  <a:pt x="34512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274966" y="290937"/>
            <a:ext cx="4215392" cy="737763"/>
          </a:xfrm>
          <a:prstGeom prst="rect">
            <a:avLst/>
          </a:prstGeom>
        </p:spPr>
        <p:txBody>
          <a:bodyPr anchor="t" rtlCol="false" tIns="0" lIns="0" bIns="0" rIns="0">
            <a:spAutoFit/>
          </a:bodyPr>
          <a:lstStyle/>
          <a:p>
            <a:pPr>
              <a:lnSpc>
                <a:spcPts val="6060"/>
              </a:lnSpc>
              <a:spcBef>
                <a:spcPct val="0"/>
              </a:spcBef>
            </a:pPr>
            <a:r>
              <a:rPr lang="en-US" sz="4329">
                <a:solidFill>
                  <a:srgbClr val="000000"/>
                </a:solidFill>
                <a:latin typeface="Lato Bold"/>
              </a:rPr>
              <a:t>WHO ARE THE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074777" y="77405"/>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05678" y="2099411"/>
            <a:ext cx="15406549" cy="8580608"/>
          </a:xfrm>
          <a:prstGeom prst="rect">
            <a:avLst/>
          </a:prstGeom>
        </p:spPr>
        <p:txBody>
          <a:bodyPr anchor="t" rtlCol="false" tIns="0" lIns="0" bIns="0" rIns="0">
            <a:spAutoFit/>
          </a:bodyPr>
          <a:lstStyle/>
          <a:p>
            <a:pPr>
              <a:lnSpc>
                <a:spcPts val="3753"/>
              </a:lnSpc>
            </a:pPr>
            <a:r>
              <a:rPr lang="en-US" sz="2680">
                <a:solidFill>
                  <a:srgbClr val="000000"/>
                </a:solidFill>
                <a:latin typeface="Poppins"/>
              </a:rPr>
              <a:t>Comprehensive Sentiment Analysis Tool </a:t>
            </a:r>
          </a:p>
          <a:p>
            <a:pPr marL="578780" indent="-289390" lvl="1">
              <a:lnSpc>
                <a:spcPts val="3753"/>
              </a:lnSpc>
              <a:buFont typeface="Arial"/>
              <a:buChar char="•"/>
            </a:pPr>
            <a:r>
              <a:rPr lang="en-US" sz="2680">
                <a:solidFill>
                  <a:srgbClr val="000000"/>
                </a:solidFill>
                <a:latin typeface="Poppins"/>
              </a:rPr>
              <a:t>Create a robust sentiment analysis tool for restaurant reviews.</a:t>
            </a:r>
          </a:p>
          <a:p>
            <a:pPr marL="578780" indent="-289390" lvl="1">
              <a:lnSpc>
                <a:spcPts val="3753"/>
              </a:lnSpc>
              <a:buFont typeface="Arial"/>
              <a:buChar char="•"/>
            </a:pPr>
            <a:r>
              <a:rPr lang="en-US" sz="2680">
                <a:solidFill>
                  <a:srgbClr val="000000"/>
                </a:solidFill>
                <a:latin typeface="Poppins"/>
              </a:rPr>
              <a:t>Designed to handle large volumes of reviews from diverse sources.</a:t>
            </a:r>
          </a:p>
          <a:p>
            <a:pPr marL="578780" indent="-289390" lvl="1">
              <a:lnSpc>
                <a:spcPts val="3753"/>
              </a:lnSpc>
              <a:buFont typeface="Arial"/>
              <a:buChar char="•"/>
            </a:pPr>
            <a:r>
              <a:rPr lang="en-US" sz="2680">
                <a:solidFill>
                  <a:srgbClr val="000000"/>
                </a:solidFill>
                <a:latin typeface="Poppins"/>
              </a:rPr>
              <a:t>Tailored specifically for the restaurant industry.</a:t>
            </a:r>
          </a:p>
          <a:p>
            <a:pPr>
              <a:lnSpc>
                <a:spcPts val="3753"/>
              </a:lnSpc>
            </a:pPr>
            <a:r>
              <a:rPr lang="en-US" sz="2680">
                <a:solidFill>
                  <a:srgbClr val="000000"/>
                </a:solidFill>
                <a:latin typeface="Poppins"/>
              </a:rPr>
              <a:t>User-Friendly Interface</a:t>
            </a:r>
          </a:p>
          <a:p>
            <a:pPr marL="578780" indent="-289390" lvl="1">
              <a:lnSpc>
                <a:spcPts val="3753"/>
              </a:lnSpc>
              <a:buFont typeface="Arial"/>
              <a:buChar char="•"/>
            </a:pPr>
            <a:r>
              <a:rPr lang="en-US" sz="2680">
                <a:solidFill>
                  <a:srgbClr val="000000"/>
                </a:solidFill>
                <a:latin typeface="Poppins"/>
              </a:rPr>
              <a:t>Create a web- and mobile-friendly application.</a:t>
            </a:r>
          </a:p>
          <a:p>
            <a:pPr marL="578780" indent="-289390" lvl="1">
              <a:lnSpc>
                <a:spcPts val="3753"/>
              </a:lnSpc>
              <a:buFont typeface="Arial"/>
              <a:buChar char="•"/>
            </a:pPr>
            <a:r>
              <a:rPr lang="en-US" sz="2680">
                <a:solidFill>
                  <a:srgbClr val="000000"/>
                </a:solidFill>
                <a:latin typeface="Poppins"/>
              </a:rPr>
              <a:t>available to restaurant proprietors, patrons, and researchers.</a:t>
            </a:r>
          </a:p>
          <a:p>
            <a:pPr marL="578780" indent="-289390" lvl="1">
              <a:lnSpc>
                <a:spcPts val="3753"/>
              </a:lnSpc>
              <a:buFont typeface="Arial"/>
              <a:buChar char="•"/>
            </a:pPr>
            <a:r>
              <a:rPr lang="en-US" sz="2680">
                <a:solidFill>
                  <a:srgbClr val="000000"/>
                </a:solidFill>
                <a:latin typeface="Poppins"/>
              </a:rPr>
              <a:t>Easy-to-use interface with a clear design.</a:t>
            </a:r>
          </a:p>
          <a:p>
            <a:pPr>
              <a:lnSpc>
                <a:spcPts val="3753"/>
              </a:lnSpc>
            </a:pPr>
            <a:r>
              <a:rPr lang="en-US" sz="2680">
                <a:solidFill>
                  <a:srgbClr val="000000"/>
                </a:solidFill>
                <a:latin typeface="Poppins"/>
              </a:rPr>
              <a:t>Competitive Benchmarking</a:t>
            </a:r>
          </a:p>
          <a:p>
            <a:pPr marL="578780" indent="-289390" lvl="1">
              <a:lnSpc>
                <a:spcPts val="3753"/>
              </a:lnSpc>
              <a:buFont typeface="Arial"/>
              <a:buChar char="•"/>
            </a:pPr>
            <a:r>
              <a:rPr lang="en-US" sz="2680">
                <a:solidFill>
                  <a:srgbClr val="000000"/>
                </a:solidFill>
                <a:latin typeface="Poppins"/>
              </a:rPr>
              <a:t>Finding Industry Leaders: Assists in locating the best eateries.</a:t>
            </a:r>
          </a:p>
          <a:p>
            <a:pPr marL="578780" indent="-289390" lvl="1">
              <a:lnSpc>
                <a:spcPts val="3753"/>
              </a:lnSpc>
              <a:buFont typeface="Arial"/>
              <a:buChar char="•"/>
            </a:pPr>
            <a:r>
              <a:rPr lang="en-US" sz="2680">
                <a:solidFill>
                  <a:srgbClr val="000000"/>
                </a:solidFill>
                <a:latin typeface="Poppins"/>
              </a:rPr>
              <a:t>Areas for work: Highlights areas that want work</a:t>
            </a:r>
          </a:p>
          <a:p>
            <a:pPr>
              <a:lnSpc>
                <a:spcPts val="3753"/>
              </a:lnSpc>
            </a:pPr>
            <a:r>
              <a:rPr lang="en-US" sz="2680">
                <a:solidFill>
                  <a:srgbClr val="000000"/>
                </a:solidFill>
                <a:latin typeface="Poppins"/>
              </a:rPr>
              <a:t>Trend Identification</a:t>
            </a:r>
          </a:p>
          <a:p>
            <a:pPr marL="578780" indent="-289390" lvl="1">
              <a:lnSpc>
                <a:spcPts val="3753"/>
              </a:lnSpc>
              <a:buFont typeface="Arial"/>
              <a:buChar char="•"/>
            </a:pPr>
            <a:r>
              <a:rPr lang="en-US" sz="2680">
                <a:solidFill>
                  <a:srgbClr val="000000"/>
                </a:solidFill>
                <a:latin typeface="Poppins"/>
              </a:rPr>
              <a:t> Finding emerging trends is the goal.</a:t>
            </a:r>
          </a:p>
          <a:p>
            <a:pPr marL="578780" indent="-289390" lvl="1">
              <a:lnSpc>
                <a:spcPts val="3753"/>
              </a:lnSpc>
              <a:buFont typeface="Arial"/>
              <a:buChar char="•"/>
            </a:pPr>
            <a:r>
              <a:rPr lang="en-US" sz="2680">
                <a:solidFill>
                  <a:srgbClr val="000000"/>
                </a:solidFill>
                <a:latin typeface="Poppins"/>
              </a:rPr>
              <a:t> F</a:t>
            </a:r>
            <a:r>
              <a:rPr lang="en-US" sz="2680">
                <a:solidFill>
                  <a:srgbClr val="000000"/>
                </a:solidFill>
                <a:latin typeface="Poppins"/>
              </a:rPr>
              <a:t>ocus areas include client preferences, food selections, and service standards.</a:t>
            </a:r>
          </a:p>
          <a:p>
            <a:pPr>
              <a:lnSpc>
                <a:spcPts val="3753"/>
              </a:lnSpc>
            </a:pPr>
            <a:r>
              <a:rPr lang="en-US" sz="2680">
                <a:solidFill>
                  <a:srgbClr val="000000"/>
                </a:solidFill>
                <a:latin typeface="Poppins"/>
              </a:rPr>
              <a:t>Customizable Dashboards</a:t>
            </a:r>
          </a:p>
          <a:p>
            <a:pPr marL="578780" indent="-289390" lvl="1">
              <a:lnSpc>
                <a:spcPts val="3753"/>
              </a:lnSpc>
              <a:buFont typeface="Arial"/>
              <a:buChar char="•"/>
            </a:pPr>
            <a:r>
              <a:rPr lang="en-US" sz="2680">
                <a:solidFill>
                  <a:srgbClr val="000000"/>
                </a:solidFill>
                <a:latin typeface="Poppins"/>
              </a:rPr>
              <a:t>dashboards with user choice customization.</a:t>
            </a:r>
          </a:p>
          <a:p>
            <a:pPr marL="578780" indent="-289390" lvl="1">
              <a:lnSpc>
                <a:spcPts val="3753"/>
              </a:lnSpc>
              <a:buFont typeface="Arial"/>
              <a:buChar char="•"/>
            </a:pPr>
            <a:r>
              <a:rPr lang="en-US" sz="2680">
                <a:solidFill>
                  <a:srgbClr val="000000"/>
                </a:solidFill>
                <a:latin typeface="Poppins"/>
              </a:rPr>
              <a:t>Restaurant is a filter for sentiment analysis findings,Location,Time frame.</a:t>
            </a:r>
          </a:p>
          <a:p>
            <a:pPr>
              <a:lnSpc>
                <a:spcPts val="3753"/>
              </a:lnSpc>
              <a:spcBef>
                <a:spcPct val="0"/>
              </a:spcBef>
            </a:pPr>
          </a:p>
        </p:txBody>
      </p:sp>
      <p:grpSp>
        <p:nvGrpSpPr>
          <p:cNvPr name="Group 7" id="7"/>
          <p:cNvGrpSpPr/>
          <p:nvPr/>
        </p:nvGrpSpPr>
        <p:grpSpPr>
          <a:xfrm rot="0">
            <a:off x="6186321" y="6565"/>
            <a:ext cx="5915358" cy="2044269"/>
            <a:chOff x="0" y="0"/>
            <a:chExt cx="7887144" cy="2725693"/>
          </a:xfrm>
        </p:grpSpPr>
        <p:sp>
          <p:nvSpPr>
            <p:cNvPr name="TextBox 8" id="8"/>
            <p:cNvSpPr txBox="true"/>
            <p:nvPr/>
          </p:nvSpPr>
          <p:spPr>
            <a:xfrm rot="0">
              <a:off x="0" y="1563643"/>
              <a:ext cx="7887144" cy="1162050"/>
            </a:xfrm>
            <a:prstGeom prst="rect">
              <a:avLst/>
            </a:prstGeom>
          </p:spPr>
          <p:txBody>
            <a:bodyPr anchor="t" rtlCol="false" tIns="0" lIns="0" bIns="0" rIns="0">
              <a:spAutoFit/>
            </a:bodyPr>
            <a:lstStyle/>
            <a:p>
              <a:pPr algn="ctr">
                <a:lnSpc>
                  <a:spcPts val="7031"/>
                </a:lnSpc>
              </a:pPr>
              <a:r>
                <a:rPr lang="en-US" sz="5625" spc="281">
                  <a:solidFill>
                    <a:srgbClr val="593C8F"/>
                  </a:solidFill>
                  <a:latin typeface="League Spartan"/>
                </a:rPr>
                <a:t>SOLUTION</a:t>
              </a:r>
            </a:p>
          </p:txBody>
        </p:sp>
        <p:sp>
          <p:nvSpPr>
            <p:cNvPr name="TextBox 9" id="9"/>
            <p:cNvSpPr txBox="true"/>
            <p:nvPr/>
          </p:nvSpPr>
          <p:spPr>
            <a:xfrm rot="0">
              <a:off x="0" y="85725"/>
              <a:ext cx="7887144" cy="1178563"/>
            </a:xfrm>
            <a:prstGeom prst="rect">
              <a:avLst/>
            </a:prstGeom>
          </p:spPr>
          <p:txBody>
            <a:bodyPr anchor="t" rtlCol="false" tIns="0" lIns="0" bIns="0" rIns="0">
              <a:spAutoFit/>
            </a:bodyPr>
            <a:lstStyle/>
            <a:p>
              <a:pPr algn="ctr">
                <a:lnSpc>
                  <a:spcPts val="6588"/>
                </a:lnSpc>
              </a:pPr>
              <a:r>
                <a:rPr lang="en-US" sz="6275">
                  <a:solidFill>
                    <a:srgbClr val="000000"/>
                  </a:solidFill>
                  <a:latin typeface="Lato Bold"/>
                </a:rPr>
                <a:t>YOUR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099711" y="4098711"/>
            <a:ext cx="10287000" cy="2089577"/>
            <a:chOff x="0" y="0"/>
            <a:chExt cx="2709333" cy="550341"/>
          </a:xfrm>
        </p:grpSpPr>
        <p:sp>
          <p:nvSpPr>
            <p:cNvPr name="Freeform 3" id="3"/>
            <p:cNvSpPr/>
            <p:nvPr/>
          </p:nvSpPr>
          <p:spPr>
            <a:xfrm flipH="false" flipV="false" rot="0">
              <a:off x="0" y="0"/>
              <a:ext cx="2709333" cy="550341"/>
            </a:xfrm>
            <a:custGeom>
              <a:avLst/>
              <a:gdLst/>
              <a:ahLst/>
              <a:cxnLst/>
              <a:rect r="r" b="b" t="t" l="l"/>
              <a:pathLst>
                <a:path h="550341" w="2709333">
                  <a:moveTo>
                    <a:pt x="0" y="0"/>
                  </a:moveTo>
                  <a:lnTo>
                    <a:pt x="2709333" y="0"/>
                  </a:lnTo>
                  <a:lnTo>
                    <a:pt x="2709333" y="550341"/>
                  </a:lnTo>
                  <a:lnTo>
                    <a:pt x="0" y="550341"/>
                  </a:lnTo>
                  <a:close/>
                </a:path>
              </a:pathLst>
            </a:custGeom>
            <a:solidFill>
              <a:srgbClr val="593C8F"/>
            </a:solidFill>
          </p:spPr>
        </p:sp>
        <p:sp>
          <p:nvSpPr>
            <p:cNvPr name="TextBox 4" id="4"/>
            <p:cNvSpPr txBox="true"/>
            <p:nvPr/>
          </p:nvSpPr>
          <p:spPr>
            <a:xfrm>
              <a:off x="0" y="-47625"/>
              <a:ext cx="2709333" cy="59796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9771" y="6556694"/>
            <a:ext cx="1049030" cy="1066481"/>
          </a:xfrm>
          <a:custGeom>
            <a:avLst/>
            <a:gdLst/>
            <a:ahLst/>
            <a:cxnLst/>
            <a:rect r="r" b="b" t="t" l="l"/>
            <a:pathLst>
              <a:path h="1066481" w="1049030">
                <a:moveTo>
                  <a:pt x="0" y="0"/>
                </a:moveTo>
                <a:lnTo>
                  <a:pt x="1049030" y="0"/>
                </a:lnTo>
                <a:lnTo>
                  <a:pt x="1049030" y="1066481"/>
                </a:lnTo>
                <a:lnTo>
                  <a:pt x="0" y="1066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86163" y="6556694"/>
            <a:ext cx="742206" cy="1002981"/>
          </a:xfrm>
          <a:custGeom>
            <a:avLst/>
            <a:gdLst/>
            <a:ahLst/>
            <a:cxnLst/>
            <a:rect r="r" b="b" t="t" l="l"/>
            <a:pathLst>
              <a:path h="1002981" w="742206">
                <a:moveTo>
                  <a:pt x="0" y="0"/>
                </a:moveTo>
                <a:lnTo>
                  <a:pt x="742206" y="0"/>
                </a:lnTo>
                <a:lnTo>
                  <a:pt x="742206" y="1002981"/>
                </a:lnTo>
                <a:lnTo>
                  <a:pt x="0" y="1002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0357" y="2099411"/>
            <a:ext cx="15264196" cy="7627460"/>
          </a:xfrm>
          <a:prstGeom prst="rect">
            <a:avLst/>
          </a:prstGeom>
        </p:spPr>
        <p:txBody>
          <a:bodyPr anchor="t" rtlCol="false" tIns="0" lIns="0" bIns="0" rIns="0">
            <a:spAutoFit/>
          </a:bodyPr>
          <a:lstStyle/>
          <a:p>
            <a:pPr>
              <a:lnSpc>
                <a:spcPts val="3788"/>
              </a:lnSpc>
            </a:pPr>
            <a:r>
              <a:rPr lang="en-US" sz="2706">
                <a:solidFill>
                  <a:srgbClr val="000000"/>
                </a:solidFill>
                <a:latin typeface="Poppins"/>
              </a:rPr>
              <a:t>Data-Driven Decision-Making</a:t>
            </a:r>
          </a:p>
          <a:p>
            <a:pPr marL="584289" indent="-292144" lvl="1">
              <a:lnSpc>
                <a:spcPts val="3788"/>
              </a:lnSpc>
              <a:buFont typeface="Arial"/>
              <a:buChar char="•"/>
            </a:pPr>
            <a:r>
              <a:rPr lang="en-US" sz="2706">
                <a:solidFill>
                  <a:srgbClr val="000000"/>
                </a:solidFill>
                <a:latin typeface="Poppins"/>
              </a:rPr>
              <a:t>For data-driven decisions, access insights from sentiment analysis.</a:t>
            </a:r>
          </a:p>
          <a:p>
            <a:pPr marL="584289" indent="-292144" lvl="1">
              <a:lnSpc>
                <a:spcPts val="3788"/>
              </a:lnSpc>
              <a:buFont typeface="Arial"/>
              <a:buChar char="•"/>
            </a:pPr>
            <a:r>
              <a:rPr lang="en-US" sz="2706">
                <a:solidFill>
                  <a:srgbClr val="000000"/>
                </a:solidFill>
                <a:latin typeface="Poppins"/>
              </a:rPr>
              <a:t>Obtain a precise understanding of client preferences and attitudes.</a:t>
            </a:r>
          </a:p>
          <a:p>
            <a:pPr>
              <a:lnSpc>
                <a:spcPts val="3788"/>
              </a:lnSpc>
            </a:pPr>
            <a:r>
              <a:rPr lang="en-US" sz="2706">
                <a:solidFill>
                  <a:srgbClr val="000000"/>
                </a:solidFill>
                <a:latin typeface="Poppins"/>
              </a:rPr>
              <a:t>Improved Customer Experience</a:t>
            </a:r>
          </a:p>
          <a:p>
            <a:pPr marL="584289" indent="-292144" lvl="1">
              <a:lnSpc>
                <a:spcPts val="3788"/>
              </a:lnSpc>
              <a:buFont typeface="Arial"/>
              <a:buChar char="•"/>
            </a:pPr>
            <a:r>
              <a:rPr lang="en-US" sz="2706">
                <a:solidFill>
                  <a:srgbClr val="000000"/>
                </a:solidFill>
                <a:latin typeface="Poppins"/>
              </a:rPr>
              <a:t>improve dining experience.</a:t>
            </a:r>
          </a:p>
          <a:p>
            <a:pPr marL="584289" indent="-292144" lvl="1">
              <a:lnSpc>
                <a:spcPts val="3788"/>
              </a:lnSpc>
              <a:buFont typeface="Arial"/>
              <a:buChar char="•"/>
            </a:pPr>
            <a:r>
              <a:rPr lang="en-US" sz="2706">
                <a:solidFill>
                  <a:srgbClr val="000000"/>
                </a:solidFill>
                <a:latin typeface="Poppins"/>
              </a:rPr>
              <a:t>customized dining occasions.</a:t>
            </a:r>
          </a:p>
          <a:p>
            <a:pPr>
              <a:lnSpc>
                <a:spcPts val="3788"/>
              </a:lnSpc>
            </a:pPr>
            <a:r>
              <a:rPr lang="en-US" sz="2706">
                <a:solidFill>
                  <a:srgbClr val="000000"/>
                </a:solidFill>
                <a:latin typeface="Poppins"/>
              </a:rPr>
              <a:t>Market Insights</a:t>
            </a:r>
          </a:p>
          <a:p>
            <a:pPr marL="584289" indent="-292144" lvl="1">
              <a:lnSpc>
                <a:spcPts val="3788"/>
              </a:lnSpc>
              <a:buFont typeface="Arial"/>
              <a:buChar char="•"/>
            </a:pPr>
            <a:r>
              <a:rPr lang="en-US" sz="2706">
                <a:solidFill>
                  <a:srgbClr val="000000"/>
                </a:solidFill>
                <a:latin typeface="Poppins"/>
              </a:rPr>
              <a:t>Establish market trends.</a:t>
            </a:r>
          </a:p>
          <a:p>
            <a:pPr marL="584289" indent="-292144" lvl="1">
              <a:lnSpc>
                <a:spcPts val="3788"/>
              </a:lnSpc>
              <a:buFont typeface="Arial"/>
              <a:buChar char="•"/>
            </a:pPr>
            <a:r>
              <a:rPr lang="en-US" sz="2706">
                <a:solidFill>
                  <a:srgbClr val="000000"/>
                </a:solidFill>
                <a:latin typeface="Poppins"/>
              </a:rPr>
              <a:t>Give clients in the restaurant business insightful information.</a:t>
            </a:r>
          </a:p>
          <a:p>
            <a:pPr>
              <a:lnSpc>
                <a:spcPts val="3788"/>
              </a:lnSpc>
            </a:pPr>
            <a:r>
              <a:rPr lang="en-US" sz="2706">
                <a:solidFill>
                  <a:srgbClr val="000000"/>
                </a:solidFill>
                <a:latin typeface="Poppins"/>
              </a:rPr>
              <a:t>Streamlined Regulatory Compliance</a:t>
            </a:r>
          </a:p>
          <a:p>
            <a:pPr marL="584289" indent="-292144" lvl="1">
              <a:lnSpc>
                <a:spcPts val="3788"/>
              </a:lnSpc>
              <a:buFont typeface="Arial"/>
              <a:buChar char="•"/>
            </a:pPr>
            <a:r>
              <a:rPr lang="en-US" sz="2706">
                <a:solidFill>
                  <a:srgbClr val="000000"/>
                </a:solidFill>
                <a:latin typeface="Poppins"/>
              </a:rPr>
              <a:t>simplify the compliance process.</a:t>
            </a:r>
          </a:p>
          <a:p>
            <a:pPr marL="584289" indent="-292144" lvl="1">
              <a:lnSpc>
                <a:spcPts val="3788"/>
              </a:lnSpc>
              <a:buFont typeface="Arial"/>
              <a:buChar char="•"/>
            </a:pPr>
            <a:r>
              <a:rPr lang="en-US" sz="2706">
                <a:solidFill>
                  <a:srgbClr val="000000"/>
                </a:solidFill>
                <a:latin typeface="Poppins"/>
              </a:rPr>
              <a:t>Inspect restaurants more thoroughly for public safety.</a:t>
            </a:r>
          </a:p>
          <a:p>
            <a:pPr>
              <a:lnSpc>
                <a:spcPts val="3788"/>
              </a:lnSpc>
            </a:pPr>
            <a:r>
              <a:rPr lang="en-US" sz="2706">
                <a:solidFill>
                  <a:srgbClr val="000000"/>
                </a:solidFill>
                <a:latin typeface="Poppins"/>
              </a:rPr>
              <a:t>Efficient Marketing</a:t>
            </a:r>
          </a:p>
          <a:p>
            <a:pPr marL="584289" indent="-292144" lvl="1">
              <a:lnSpc>
                <a:spcPts val="3788"/>
              </a:lnSpc>
              <a:buFont typeface="Arial"/>
              <a:buChar char="•"/>
            </a:pPr>
            <a:r>
              <a:rPr lang="en-US" sz="2706">
                <a:solidFill>
                  <a:srgbClr val="000000"/>
                </a:solidFill>
                <a:latin typeface="Poppins"/>
              </a:rPr>
              <a:t>allows for customized advertising.</a:t>
            </a:r>
          </a:p>
          <a:p>
            <a:pPr marL="584289" indent="-292144" lvl="1">
              <a:lnSpc>
                <a:spcPts val="3788"/>
              </a:lnSpc>
              <a:buFont typeface="Arial"/>
              <a:buChar char="•"/>
            </a:pPr>
            <a:r>
              <a:rPr lang="en-US" sz="2706">
                <a:solidFill>
                  <a:srgbClr val="000000"/>
                </a:solidFill>
                <a:latin typeface="Poppins"/>
              </a:rPr>
              <a:t>guarantees resonance with the intended audience.</a:t>
            </a:r>
          </a:p>
          <a:p>
            <a:pPr>
              <a:lnSpc>
                <a:spcPts val="3788"/>
              </a:lnSpc>
              <a:spcBef>
                <a:spcPct val="0"/>
              </a:spcBef>
            </a:pPr>
          </a:p>
        </p:txBody>
      </p:sp>
      <p:grpSp>
        <p:nvGrpSpPr>
          <p:cNvPr name="Group 8" id="8"/>
          <p:cNvGrpSpPr/>
          <p:nvPr/>
        </p:nvGrpSpPr>
        <p:grpSpPr>
          <a:xfrm rot="0">
            <a:off x="5284776" y="-63920"/>
            <a:ext cx="5915358" cy="2185239"/>
            <a:chOff x="0" y="0"/>
            <a:chExt cx="7887144" cy="2913652"/>
          </a:xfrm>
        </p:grpSpPr>
        <p:sp>
          <p:nvSpPr>
            <p:cNvPr name="TextBox 9" id="9"/>
            <p:cNvSpPr txBox="true"/>
            <p:nvPr/>
          </p:nvSpPr>
          <p:spPr>
            <a:xfrm rot="0">
              <a:off x="0" y="1751602"/>
              <a:ext cx="7887144" cy="1162050"/>
            </a:xfrm>
            <a:prstGeom prst="rect">
              <a:avLst/>
            </a:prstGeom>
          </p:spPr>
          <p:txBody>
            <a:bodyPr anchor="t" rtlCol="false" tIns="0" lIns="0" bIns="0" rIns="0">
              <a:spAutoFit/>
            </a:bodyPr>
            <a:lstStyle/>
            <a:p>
              <a:pPr algn="ctr">
                <a:lnSpc>
                  <a:spcPts val="7031"/>
                </a:lnSpc>
              </a:pPr>
              <a:r>
                <a:rPr lang="en-US" sz="5625" spc="281">
                  <a:solidFill>
                    <a:srgbClr val="593C8F"/>
                  </a:solidFill>
                  <a:latin typeface="League Spartan"/>
                </a:rPr>
                <a:t>PREPOSITION</a:t>
              </a:r>
            </a:p>
          </p:txBody>
        </p:sp>
        <p:sp>
          <p:nvSpPr>
            <p:cNvPr name="TextBox 10" id="10"/>
            <p:cNvSpPr txBox="true"/>
            <p:nvPr/>
          </p:nvSpPr>
          <p:spPr>
            <a:xfrm rot="0">
              <a:off x="0" y="95250"/>
              <a:ext cx="7887144" cy="1356997"/>
            </a:xfrm>
            <a:prstGeom prst="rect">
              <a:avLst/>
            </a:prstGeom>
          </p:spPr>
          <p:txBody>
            <a:bodyPr anchor="t" rtlCol="false" tIns="0" lIns="0" bIns="0" rIns="0">
              <a:spAutoFit/>
            </a:bodyPr>
            <a:lstStyle/>
            <a:p>
              <a:pPr algn="ctr">
                <a:lnSpc>
                  <a:spcPts val="7533"/>
                </a:lnSpc>
              </a:pPr>
              <a:r>
                <a:rPr lang="en-US" sz="7175">
                  <a:solidFill>
                    <a:srgbClr val="000000"/>
                  </a:solidFill>
                  <a:latin typeface="Lato"/>
                </a:rPr>
                <a:t>VALUE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9660" y="1180966"/>
            <a:ext cx="6704366" cy="795052"/>
          </a:xfrm>
          <a:prstGeom prst="rect">
            <a:avLst/>
          </a:prstGeom>
        </p:spPr>
        <p:txBody>
          <a:bodyPr anchor="t" rtlCol="false" tIns="0" lIns="0" bIns="0" rIns="0">
            <a:spAutoFit/>
          </a:bodyPr>
          <a:lstStyle/>
          <a:p>
            <a:pPr>
              <a:lnSpc>
                <a:spcPts val="6578"/>
              </a:lnSpc>
              <a:spcBef>
                <a:spcPct val="0"/>
              </a:spcBef>
            </a:pPr>
            <a:r>
              <a:rPr lang="en-US" sz="4698">
                <a:solidFill>
                  <a:srgbClr val="593C8F"/>
                </a:solidFill>
                <a:latin typeface="League Spartan"/>
              </a:rPr>
              <a:t>MAKE IT YOUR OWN</a:t>
            </a:r>
          </a:p>
        </p:txBody>
      </p:sp>
      <p:sp>
        <p:nvSpPr>
          <p:cNvPr name="AutoShape 4" id="4"/>
          <p:cNvSpPr/>
          <p:nvPr/>
        </p:nvSpPr>
        <p:spPr>
          <a:xfrm>
            <a:off x="843087" y="1995068"/>
            <a:ext cx="6890939"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968856" y="-1071982"/>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4635">
            <a:off x="-1543050" y="87439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380473"/>
            <a:ext cx="11239827" cy="648227"/>
          </a:xfrm>
          <a:prstGeom prst="rect">
            <a:avLst/>
          </a:prstGeom>
        </p:spPr>
        <p:txBody>
          <a:bodyPr anchor="t" rtlCol="false" tIns="0" lIns="0" bIns="0" rIns="0">
            <a:spAutoFit/>
          </a:bodyPr>
          <a:lstStyle/>
          <a:p>
            <a:pPr>
              <a:lnSpc>
                <a:spcPts val="5220"/>
              </a:lnSpc>
              <a:spcBef>
                <a:spcPct val="0"/>
              </a:spcBef>
            </a:pPr>
            <a:r>
              <a:rPr lang="en-US" sz="3729">
                <a:solidFill>
                  <a:srgbClr val="000000"/>
                </a:solidFill>
                <a:latin typeface="Lato Bold"/>
              </a:rPr>
              <a:t>HOW DID YOU CUSTOMIZE THE PROJECT &amp;</a:t>
            </a:r>
          </a:p>
        </p:txBody>
      </p:sp>
      <p:sp>
        <p:nvSpPr>
          <p:cNvPr name="TextBox 12" id="12"/>
          <p:cNvSpPr txBox="true"/>
          <p:nvPr/>
        </p:nvSpPr>
        <p:spPr>
          <a:xfrm rot="0">
            <a:off x="782220" y="2166518"/>
            <a:ext cx="17505780" cy="6948645"/>
          </a:xfrm>
          <a:prstGeom prst="rect">
            <a:avLst/>
          </a:prstGeom>
        </p:spPr>
        <p:txBody>
          <a:bodyPr anchor="t" rtlCol="false" tIns="0" lIns="0" bIns="0" rIns="0">
            <a:spAutoFit/>
          </a:bodyPr>
          <a:lstStyle/>
          <a:p>
            <a:pPr>
              <a:lnSpc>
                <a:spcPts val="3928"/>
              </a:lnSpc>
            </a:pPr>
            <a:r>
              <a:rPr lang="en-US" sz="2806">
                <a:solidFill>
                  <a:srgbClr val="000000"/>
                </a:solidFill>
                <a:latin typeface="Poppins"/>
              </a:rPr>
              <a:t>Multimodal Analysis</a:t>
            </a:r>
          </a:p>
          <a:p>
            <a:pPr marL="605878" indent="-302939" lvl="1">
              <a:lnSpc>
                <a:spcPts val="3928"/>
              </a:lnSpc>
              <a:buFont typeface="Arial"/>
              <a:buChar char="•"/>
            </a:pPr>
            <a:r>
              <a:rPr lang="en-US" sz="2806">
                <a:solidFill>
                  <a:srgbClr val="000000"/>
                </a:solidFill>
                <a:latin typeface="Poppins"/>
              </a:rPr>
              <a:t>includes examination of both text and images.</a:t>
            </a:r>
          </a:p>
          <a:p>
            <a:pPr marL="605878" indent="-302939" lvl="1">
              <a:lnSpc>
                <a:spcPts val="3928"/>
              </a:lnSpc>
              <a:buFont typeface="Arial"/>
              <a:buChar char="•"/>
            </a:pPr>
            <a:r>
              <a:rPr lang="en-US" sz="2806">
                <a:solidFill>
                  <a:srgbClr val="000000"/>
                </a:solidFill>
                <a:latin typeface="Poppins"/>
              </a:rPr>
              <a:t>takes typical text-only sentiment analysis a step further.</a:t>
            </a:r>
          </a:p>
          <a:p>
            <a:pPr marL="605878" indent="-302939" lvl="1">
              <a:lnSpc>
                <a:spcPts val="3928"/>
              </a:lnSpc>
              <a:buFont typeface="Arial"/>
              <a:buChar char="•"/>
            </a:pPr>
            <a:r>
              <a:rPr lang="en-US" sz="2806">
                <a:solidFill>
                  <a:srgbClr val="000000"/>
                </a:solidFill>
                <a:latin typeface="Poppins"/>
              </a:rPr>
              <a:t>examines pictures posted in reviews.</a:t>
            </a:r>
          </a:p>
          <a:p>
            <a:pPr marL="605878" indent="-302939" lvl="1">
              <a:lnSpc>
                <a:spcPts val="3928"/>
              </a:lnSpc>
              <a:buFont typeface="Arial"/>
              <a:buChar char="•"/>
            </a:pPr>
            <a:r>
              <a:rPr lang="en-US" sz="2806">
                <a:solidFill>
                  <a:srgbClr val="000000"/>
                </a:solidFill>
                <a:latin typeface="Poppins"/>
              </a:rPr>
              <a:t>improves knowledge of consumer experiences.</a:t>
            </a:r>
          </a:p>
          <a:p>
            <a:pPr>
              <a:lnSpc>
                <a:spcPts val="3928"/>
              </a:lnSpc>
            </a:pPr>
            <a:r>
              <a:rPr lang="en-US" sz="2806">
                <a:solidFill>
                  <a:srgbClr val="000000"/>
                </a:solidFill>
                <a:latin typeface="Poppins"/>
              </a:rPr>
              <a:t>Aspect-Based Sentiment</a:t>
            </a:r>
          </a:p>
          <a:p>
            <a:pPr marL="605878" indent="-302939" lvl="1">
              <a:lnSpc>
                <a:spcPts val="3928"/>
              </a:lnSpc>
              <a:buFont typeface="Arial"/>
              <a:buChar char="•"/>
            </a:pPr>
            <a:r>
              <a:rPr lang="en-US" sz="2806">
                <a:solidFill>
                  <a:srgbClr val="000000"/>
                </a:solidFill>
                <a:latin typeface="Poppins"/>
              </a:rPr>
              <a:t>Identifying Weaknesses and Strengths: Enables users to pinpoint particular factors contributing to positive or negative sentiment.</a:t>
            </a:r>
          </a:p>
          <a:p>
            <a:pPr marL="605878" indent="-302939" lvl="1">
              <a:lnSpc>
                <a:spcPts val="3928"/>
              </a:lnSpc>
              <a:buFont typeface="Arial"/>
              <a:buChar char="•"/>
            </a:pPr>
            <a:r>
              <a:rPr lang="en-US" sz="2806">
                <a:solidFill>
                  <a:srgbClr val="000000"/>
                </a:solidFill>
                <a:latin typeface="Poppins"/>
              </a:rPr>
              <a:t>Targeted Improvement: Enables users to concentrate on particular elements for exact improvements.</a:t>
            </a:r>
          </a:p>
          <a:p>
            <a:pPr>
              <a:lnSpc>
                <a:spcPts val="3928"/>
              </a:lnSpc>
            </a:pPr>
            <a:r>
              <a:rPr lang="en-US" sz="2806">
                <a:solidFill>
                  <a:srgbClr val="000000"/>
                </a:solidFill>
                <a:latin typeface="Poppins"/>
              </a:rPr>
              <a:t>Location-Based Insights</a:t>
            </a:r>
          </a:p>
          <a:p>
            <a:pPr marL="605878" indent="-302939" lvl="1">
              <a:lnSpc>
                <a:spcPts val="3928"/>
              </a:lnSpc>
              <a:buFont typeface="Arial"/>
              <a:buChar char="•"/>
            </a:pPr>
            <a:r>
              <a:rPr lang="en-US" sz="2806">
                <a:solidFill>
                  <a:srgbClr val="000000"/>
                </a:solidFill>
                <a:latin typeface="Poppins"/>
              </a:rPr>
              <a:t>determines differences in customer sentiment by area.</a:t>
            </a:r>
          </a:p>
          <a:p>
            <a:pPr marL="605878" indent="-302939" lvl="1">
              <a:lnSpc>
                <a:spcPts val="3928"/>
              </a:lnSpc>
              <a:buFont typeface="Arial"/>
              <a:buChar char="•"/>
            </a:pPr>
            <a:r>
              <a:rPr lang="en-US" sz="2806">
                <a:solidFill>
                  <a:srgbClr val="000000"/>
                </a:solidFill>
                <a:latin typeface="Poppins"/>
              </a:rPr>
              <a:t>allows restaurant chains to develop location-based customised tactics.</a:t>
            </a:r>
          </a:p>
          <a:p>
            <a:pPr marL="605878" indent="-302939" lvl="1">
              <a:lnSpc>
                <a:spcPts val="3928"/>
              </a:lnSpc>
              <a:spcBef>
                <a:spcPct val="0"/>
              </a:spcBef>
              <a:buFont typeface="Arial"/>
              <a:buChar char="•"/>
            </a:pPr>
            <a:r>
              <a:rPr lang="en-US" sz="2806">
                <a:solidFill>
                  <a:srgbClr val="000000"/>
                </a:solidFill>
                <a:latin typeface="Poppins"/>
              </a:rPr>
              <a:t>improves localised customer decisions and experiences.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643800" y="298124"/>
            <a:ext cx="16231651" cy="11012203"/>
          </a:xfrm>
          <a:prstGeom prst="rect">
            <a:avLst/>
          </a:prstGeom>
        </p:spPr>
        <p:txBody>
          <a:bodyPr anchor="t" rtlCol="false" tIns="0" lIns="0" bIns="0" rIns="0">
            <a:spAutoFit/>
          </a:bodyPr>
          <a:lstStyle/>
          <a:p>
            <a:pPr>
              <a:lnSpc>
                <a:spcPts val="4128"/>
              </a:lnSpc>
            </a:pPr>
            <a:r>
              <a:rPr lang="en-US" sz="2948">
                <a:solidFill>
                  <a:srgbClr val="000000"/>
                </a:solidFill>
                <a:latin typeface="Poppins"/>
              </a:rPr>
              <a:t>Sentiment Trend Forecasting</a:t>
            </a:r>
          </a:p>
          <a:p>
            <a:pPr marL="636626" indent="-318313" lvl="1">
              <a:lnSpc>
                <a:spcPts val="4128"/>
              </a:lnSpc>
              <a:buFont typeface="Arial"/>
              <a:buChar char="•"/>
            </a:pPr>
            <a:r>
              <a:rPr lang="en-US" sz="2948">
                <a:solidFill>
                  <a:srgbClr val="000000"/>
                </a:solidFill>
                <a:latin typeface="Poppins"/>
              </a:rPr>
              <a:t>forecasts the sentiment trend.</a:t>
            </a:r>
          </a:p>
          <a:p>
            <a:pPr marL="636626" indent="-318313" lvl="1">
              <a:lnSpc>
                <a:spcPts val="4128"/>
              </a:lnSpc>
              <a:buFont typeface="Arial"/>
              <a:buChar char="•"/>
            </a:pPr>
            <a:r>
              <a:rPr lang="en-US" sz="2948">
                <a:solidFill>
                  <a:srgbClr val="000000"/>
                </a:solidFill>
                <a:latin typeface="Poppins"/>
              </a:rPr>
              <a:t>assists with predicting changes in customer sentiment.</a:t>
            </a:r>
          </a:p>
          <a:p>
            <a:pPr marL="636626" indent="-318313" lvl="1">
              <a:lnSpc>
                <a:spcPts val="4128"/>
              </a:lnSpc>
              <a:buFont typeface="Arial"/>
              <a:buChar char="•"/>
            </a:pPr>
            <a:r>
              <a:rPr lang="en-US" sz="2948">
                <a:solidFill>
                  <a:srgbClr val="000000"/>
                </a:solidFill>
                <a:latin typeface="Poppins"/>
              </a:rPr>
              <a:t>enables the proactive addressing of issues.</a:t>
            </a:r>
          </a:p>
          <a:p>
            <a:pPr>
              <a:lnSpc>
                <a:spcPts val="4128"/>
              </a:lnSpc>
            </a:pPr>
            <a:r>
              <a:rPr lang="en-US" sz="2948">
                <a:solidFill>
                  <a:srgbClr val="000000"/>
                </a:solidFill>
                <a:latin typeface="Poppins"/>
              </a:rPr>
              <a:t>Real-Time Customer Feedback</a:t>
            </a:r>
          </a:p>
          <a:p>
            <a:pPr marL="636626" indent="-318313" lvl="1">
              <a:lnSpc>
                <a:spcPts val="4128"/>
              </a:lnSpc>
              <a:buFont typeface="Arial"/>
              <a:buChar char="•"/>
            </a:pPr>
            <a:r>
              <a:rPr lang="en-US" sz="2948">
                <a:solidFill>
                  <a:srgbClr val="000000"/>
                </a:solidFill>
                <a:latin typeface="Poppins"/>
              </a:rPr>
              <a:t>client feedback in real-time via the app.</a:t>
            </a:r>
          </a:p>
          <a:p>
            <a:pPr marL="636626" indent="-318313" lvl="1">
              <a:lnSpc>
                <a:spcPts val="4128"/>
              </a:lnSpc>
              <a:buFont typeface="Arial"/>
              <a:buChar char="•"/>
            </a:pPr>
            <a:r>
              <a:rPr lang="en-US" sz="2948">
                <a:solidFill>
                  <a:srgbClr val="000000"/>
                </a:solidFill>
                <a:latin typeface="Poppins"/>
              </a:rPr>
              <a:t>allows for prompt customer complaints response.</a:t>
            </a:r>
          </a:p>
          <a:p>
            <a:pPr marL="636626" indent="-318313" lvl="1">
              <a:lnSpc>
                <a:spcPts val="4128"/>
              </a:lnSpc>
              <a:buFont typeface="Arial"/>
              <a:buChar char="•"/>
            </a:pPr>
            <a:r>
              <a:rPr lang="en-US" sz="2948">
                <a:solidFill>
                  <a:srgbClr val="000000"/>
                </a:solidFill>
                <a:latin typeface="Poppins"/>
              </a:rPr>
              <a:t>the chance to solve problems quickly.</a:t>
            </a:r>
          </a:p>
          <a:p>
            <a:pPr marL="636626" indent="-318313" lvl="1">
              <a:lnSpc>
                <a:spcPts val="4128"/>
              </a:lnSpc>
              <a:buFont typeface="Arial"/>
              <a:buChar char="•"/>
            </a:pPr>
            <a:r>
              <a:rPr lang="en-US" sz="2948">
                <a:solidFill>
                  <a:srgbClr val="000000"/>
                </a:solidFill>
                <a:latin typeface="Poppins"/>
              </a:rPr>
              <a:t>Possibility of transforming unpleasant events into positive ones.</a:t>
            </a:r>
          </a:p>
          <a:p>
            <a:pPr>
              <a:lnSpc>
                <a:spcPts val="4128"/>
              </a:lnSpc>
            </a:pPr>
            <a:r>
              <a:rPr lang="en-US" sz="2948">
                <a:solidFill>
                  <a:srgbClr val="000000"/>
                </a:solidFill>
                <a:latin typeface="Poppins"/>
              </a:rPr>
              <a:t>Personalized Recommendations</a:t>
            </a:r>
          </a:p>
          <a:p>
            <a:pPr marL="636626" indent="-318313" lvl="1">
              <a:lnSpc>
                <a:spcPts val="4128"/>
              </a:lnSpc>
              <a:buFont typeface="Arial"/>
              <a:buChar char="•"/>
            </a:pPr>
            <a:r>
              <a:rPr lang="en-US" sz="2948">
                <a:solidFill>
                  <a:srgbClr val="000000"/>
                </a:solidFill>
                <a:latin typeface="Poppins"/>
              </a:rPr>
              <a:t>particular suggestions for dining establishments.</a:t>
            </a:r>
          </a:p>
          <a:p>
            <a:pPr marL="636626" indent="-318313" lvl="1">
              <a:lnSpc>
                <a:spcPts val="4128"/>
              </a:lnSpc>
              <a:buFont typeface="Arial"/>
              <a:buChar char="•"/>
            </a:pPr>
            <a:r>
              <a:rPr lang="en-US" sz="2948">
                <a:solidFill>
                  <a:srgbClr val="000000"/>
                </a:solidFill>
                <a:latin typeface="Poppins"/>
              </a:rPr>
              <a:t>based on sentimental inclinations from the past.</a:t>
            </a:r>
          </a:p>
          <a:p>
            <a:pPr marL="636626" indent="-318313" lvl="1">
              <a:lnSpc>
                <a:spcPts val="4128"/>
              </a:lnSpc>
              <a:buFont typeface="Arial"/>
              <a:buChar char="•"/>
            </a:pPr>
            <a:r>
              <a:rPr lang="en-US" sz="2948">
                <a:solidFill>
                  <a:srgbClr val="000000"/>
                </a:solidFill>
                <a:latin typeface="Poppins"/>
              </a:rPr>
              <a:t>makes dining encounters better.</a:t>
            </a:r>
          </a:p>
          <a:p>
            <a:pPr>
              <a:lnSpc>
                <a:spcPts val="4128"/>
              </a:lnSpc>
            </a:pPr>
            <a:r>
              <a:rPr lang="en-US" sz="2948">
                <a:solidFill>
                  <a:srgbClr val="000000"/>
                </a:solidFill>
                <a:latin typeface="Poppins"/>
              </a:rPr>
              <a:t>Transparent Sentiment Scores</a:t>
            </a:r>
          </a:p>
          <a:p>
            <a:pPr marL="636626" indent="-318313" lvl="1">
              <a:lnSpc>
                <a:spcPts val="4128"/>
              </a:lnSpc>
              <a:buFont typeface="Arial"/>
              <a:buChar char="•"/>
            </a:pPr>
            <a:r>
              <a:rPr lang="en-US" sz="2948">
                <a:solidFill>
                  <a:srgbClr val="000000"/>
                </a:solidFill>
                <a:latin typeface="Poppins"/>
              </a:rPr>
              <a:t>Scores of transparent sentiment.</a:t>
            </a:r>
          </a:p>
          <a:p>
            <a:pPr marL="636626" indent="-318313" lvl="1">
              <a:lnSpc>
                <a:spcPts val="4128"/>
              </a:lnSpc>
              <a:buFont typeface="Arial"/>
              <a:buChar char="•"/>
            </a:pPr>
            <a:r>
              <a:rPr lang="en-US" sz="2948">
                <a:solidFill>
                  <a:srgbClr val="000000"/>
                </a:solidFill>
                <a:latin typeface="Poppins"/>
              </a:rPr>
              <a:t>Each sentiment assessment's underlying causes are made clear.</a:t>
            </a:r>
          </a:p>
          <a:p>
            <a:pPr marL="636626" indent="-318313" lvl="1">
              <a:lnSpc>
                <a:spcPts val="4128"/>
              </a:lnSpc>
              <a:buFont typeface="Arial"/>
              <a:buChar char="•"/>
            </a:pPr>
            <a:r>
              <a:rPr lang="en-US" sz="2948">
                <a:solidFill>
                  <a:srgbClr val="000000"/>
                </a:solidFill>
                <a:latin typeface="Poppins"/>
              </a:rPr>
              <a:t>makes it possible for users to comprehend the rationale behind a sentiment score.</a:t>
            </a:r>
          </a:p>
          <a:p>
            <a:pPr marL="636626" indent="-318313" lvl="1">
              <a:lnSpc>
                <a:spcPts val="4128"/>
              </a:lnSpc>
              <a:buFont typeface="Arial"/>
              <a:buChar char="•"/>
            </a:pPr>
            <a:r>
              <a:rPr lang="en-US" sz="2948">
                <a:solidFill>
                  <a:srgbClr val="000000"/>
                </a:solidFill>
                <a:latin typeface="Poppins"/>
              </a:rPr>
              <a:t>insights specific to the review are given.</a:t>
            </a:r>
          </a:p>
          <a:p>
            <a:pPr>
              <a:lnSpc>
                <a:spcPts val="4128"/>
              </a:lnSpc>
            </a:pPr>
          </a:p>
          <a:p>
            <a:pPr>
              <a:lnSpc>
                <a:spcPts val="4128"/>
              </a:lnSpc>
            </a:pPr>
          </a:p>
          <a:p>
            <a:pPr>
              <a:lnSpc>
                <a:spcPts val="4128"/>
              </a:lnSpc>
              <a:spcBef>
                <a:spcPct val="0"/>
              </a:spcBef>
            </a:pPr>
          </a:p>
        </p:txBody>
      </p:sp>
      <p:grpSp>
        <p:nvGrpSpPr>
          <p:cNvPr name="Group 5" id="5"/>
          <p:cNvGrpSpPr/>
          <p:nvPr/>
        </p:nvGrpSpPr>
        <p:grpSpPr>
          <a:xfrm rot="0">
            <a:off x="14223334" y="0"/>
            <a:ext cx="2652117" cy="3086100"/>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593C8F"/>
            </a:solidFill>
          </p:spPr>
        </p:sp>
        <p:sp>
          <p:nvSpPr>
            <p:cNvPr name="TextBox 7" id="7"/>
            <p:cNvSpPr txBox="true"/>
            <p:nvPr/>
          </p:nvSpPr>
          <p:spPr>
            <a:xfrm>
              <a:off x="0" y="92075"/>
              <a:ext cx="698500" cy="581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701186" y="2410664"/>
            <a:ext cx="2348531" cy="2732836"/>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593C8F"/>
            </a:solidFill>
          </p:spPr>
        </p:sp>
        <p:sp>
          <p:nvSpPr>
            <p:cNvPr name="TextBox 10" id="10"/>
            <p:cNvSpPr txBox="true"/>
            <p:nvPr/>
          </p:nvSpPr>
          <p:spPr>
            <a:xfrm>
              <a:off x="0" y="92075"/>
              <a:ext cx="698500" cy="581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86117">
            <a:off x="14878238" y="4636842"/>
            <a:ext cx="1645895" cy="1915223"/>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593C8F"/>
            </a:solidFill>
          </p:spPr>
        </p:sp>
        <p:sp>
          <p:nvSpPr>
            <p:cNvPr name="TextBox 13" id="13"/>
            <p:cNvSpPr txBox="true"/>
            <p:nvPr/>
          </p:nvSpPr>
          <p:spPr>
            <a:xfrm>
              <a:off x="0" y="92075"/>
              <a:ext cx="698500" cy="581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DAFv1YFiLKM</dc:identifier>
  <dcterms:modified xsi:type="dcterms:W3CDTF">2011-08-01T06:04:30Z</dcterms:modified>
  <cp:revision>1</cp:revision>
  <dc:title>Student</dc:title>
</cp:coreProperties>
</file>